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65" r:id="rId2"/>
    <p:sldId id="272" r:id="rId3"/>
    <p:sldId id="271" r:id="rId4"/>
    <p:sldId id="269" r:id="rId5"/>
    <p:sldId id="268" r:id="rId6"/>
    <p:sldId id="270" r:id="rId7"/>
    <p:sldId id="267" r:id="rId8"/>
    <p:sldId id="266" r:id="rId9"/>
    <p:sldId id="274" r:id="rId10"/>
    <p:sldId id="275" r:id="rId11"/>
    <p:sldId id="283" r:id="rId12"/>
    <p:sldId id="284" r:id="rId13"/>
    <p:sldId id="276" r:id="rId14"/>
    <p:sldId id="288" r:id="rId15"/>
    <p:sldId id="289" r:id="rId16"/>
    <p:sldId id="282" r:id="rId17"/>
    <p:sldId id="279" r:id="rId18"/>
    <p:sldId id="277" r:id="rId19"/>
    <p:sldId id="285" r:id="rId20"/>
    <p:sldId id="286" r:id="rId21"/>
    <p:sldId id="281" r:id="rId22"/>
    <p:sldId id="290" r:id="rId23"/>
    <p:sldId id="278" r:id="rId24"/>
    <p:sldId id="280" r:id="rId25"/>
    <p:sldId id="273" r:id="rId26"/>
    <p:sldId id="28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7B4E"/>
    <a:srgbClr val="618497"/>
    <a:srgbClr val="E4E2DE"/>
    <a:srgbClr val="D8D6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94687"/>
  </p:normalViewPr>
  <p:slideViewPr>
    <p:cSldViewPr snapToGrid="0" snapToObjects="1">
      <p:cViewPr varScale="1">
        <p:scale>
          <a:sx n="80" d="100"/>
          <a:sy n="80" d="100"/>
        </p:scale>
        <p:origin x="87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73C74C-CB5E-F64B-B272-FFB2A4217CF0}" type="datetimeFigureOut">
              <a:rPr lang="en-US" smtClean="0"/>
              <a:pPr/>
              <a:t>5/17/2024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D24DB1B-88D2-E845-9D94-1DD5ACB48BA2}"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4935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3C74C-CB5E-F64B-B272-FFB2A4217CF0}"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4DB1B-88D2-E845-9D94-1DD5ACB48BA2}" type="slidenum">
              <a:rPr lang="en-US" smtClean="0"/>
              <a:pPr/>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976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3C74C-CB5E-F64B-B272-FFB2A4217CF0}"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4DB1B-88D2-E845-9D94-1DD5ACB48BA2}" type="slidenum">
              <a:rPr lang="en-US" smtClean="0"/>
              <a:pPr/>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928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73C74C-CB5E-F64B-B272-FFB2A4217CF0}"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4DB1B-88D2-E845-9D94-1DD5ACB48BA2}" type="slidenum">
              <a:rPr lang="en-US" smtClean="0"/>
              <a:pPr/>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5734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73C74C-CB5E-F64B-B272-FFB2A4217CF0}"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4DB1B-88D2-E845-9D94-1DD5ACB48BA2}" type="slidenum">
              <a:rPr lang="en-US" smtClean="0"/>
              <a:pPr/>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393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73C74C-CB5E-F64B-B272-FFB2A4217CF0}"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24DB1B-88D2-E845-9D94-1DD5ACB48BA2}" type="slidenum">
              <a:rPr lang="en-US" smtClean="0"/>
              <a:pPr/>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6270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73C74C-CB5E-F64B-B272-FFB2A4217CF0}" type="datetimeFigureOut">
              <a:rPr lang="en-US" smtClean="0"/>
              <a:pPr/>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24DB1B-88D2-E845-9D94-1DD5ACB48BA2}" type="slidenum">
              <a:rPr lang="en-US" smtClean="0"/>
              <a:pPr/>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9256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73C74C-CB5E-F64B-B272-FFB2A4217CF0}" type="datetimeFigureOut">
              <a:rPr lang="en-US" smtClean="0"/>
              <a:pPr/>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24DB1B-88D2-E845-9D94-1DD5ACB48BA2}" type="slidenum">
              <a:rPr lang="en-US" smtClean="0"/>
              <a:pPr/>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7107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73C74C-CB5E-F64B-B272-FFB2A4217CF0}" type="datetimeFigureOut">
              <a:rPr lang="en-US" smtClean="0"/>
              <a:pPr/>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24DB1B-88D2-E845-9D94-1DD5ACB48BA2}" type="slidenum">
              <a:rPr lang="en-US" smtClean="0"/>
              <a:pPr/>
              <a:t>‹#›</a:t>
            </a:fld>
            <a:endParaRPr lang="en-US"/>
          </a:p>
        </p:txBody>
      </p:sp>
    </p:spTree>
    <p:extLst>
      <p:ext uri="{BB962C8B-B14F-4D97-AF65-F5344CB8AC3E}">
        <p14:creationId xmlns:p14="http://schemas.microsoft.com/office/powerpoint/2010/main" val="2863324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73C74C-CB5E-F64B-B272-FFB2A4217CF0}"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24DB1B-88D2-E845-9D94-1DD5ACB48BA2}" type="slidenum">
              <a:rPr lang="en-US" smtClean="0"/>
              <a:pPr/>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243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D73C74C-CB5E-F64B-B272-FFB2A4217CF0}" type="datetimeFigureOut">
              <a:rPr lang="en-US" smtClean="0"/>
              <a:pPr/>
              <a:t>5/17/2024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D24DB1B-88D2-E845-9D94-1DD5ACB48BA2}" type="slidenum">
              <a:rPr lang="en-US" smtClean="0"/>
              <a:pPr/>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425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D73C74C-CB5E-F64B-B272-FFB2A4217CF0}" type="datetimeFigureOut">
              <a:rPr lang="en-US" smtClean="0"/>
              <a:pPr/>
              <a:t>5/17/2024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D24DB1B-88D2-E845-9D94-1DD5ACB48BA2}"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059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sayak23082002/Final-Year-Project"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02574" y="490342"/>
            <a:ext cx="4818595" cy="2308324"/>
          </a:xfrm>
          <a:prstGeom prst="rect">
            <a:avLst/>
          </a:prstGeom>
          <a:noFill/>
        </p:spPr>
        <p:txBody>
          <a:bodyPr wrap="square" rtlCol="0">
            <a:spAutoFit/>
          </a:bodyPr>
          <a:lstStyle/>
          <a:p>
            <a:r>
              <a:rPr lang="en-US" sz="4800" b="1" dirty="0">
                <a:latin typeface="Times New Roman" pitchFamily="18" charset="0"/>
                <a:cs typeface="Times New Roman" pitchFamily="18" charset="0"/>
              </a:rPr>
              <a:t>NFT Marketplace</a:t>
            </a:r>
          </a:p>
          <a:p>
            <a:r>
              <a:rPr lang="en-US" sz="4800" b="1" dirty="0">
                <a:latin typeface="Times New Roman" pitchFamily="18" charset="0"/>
                <a:cs typeface="Times New Roman" pitchFamily="18" charset="0"/>
              </a:rPr>
              <a:t>using Blockchain</a:t>
            </a:r>
          </a:p>
        </p:txBody>
      </p:sp>
      <p:grpSp>
        <p:nvGrpSpPr>
          <p:cNvPr id="15" name="Group 14"/>
          <p:cNvGrpSpPr/>
          <p:nvPr/>
        </p:nvGrpSpPr>
        <p:grpSpPr>
          <a:xfrm>
            <a:off x="837486" y="3291919"/>
            <a:ext cx="3785787" cy="1564087"/>
            <a:chOff x="837487" y="3278422"/>
            <a:chExt cx="3785787" cy="1564087"/>
          </a:xfrm>
        </p:grpSpPr>
        <p:sp>
          <p:nvSpPr>
            <p:cNvPr id="3" name="TextBox 2"/>
            <p:cNvSpPr txBox="1"/>
            <p:nvPr/>
          </p:nvSpPr>
          <p:spPr>
            <a:xfrm>
              <a:off x="837487" y="3278422"/>
              <a:ext cx="3785787" cy="338554"/>
            </a:xfrm>
            <a:prstGeom prst="rect">
              <a:avLst/>
            </a:prstGeom>
            <a:noFill/>
          </p:spPr>
          <p:txBody>
            <a:bodyPr wrap="square" rtlCol="0">
              <a:spAutoFit/>
            </a:bodyPr>
            <a:lstStyle/>
            <a:p>
              <a:r>
                <a:rPr lang="en-US" sz="1600" dirty="0">
                  <a:latin typeface="Times New Roman" pitchFamily="18" charset="0"/>
                  <a:cs typeface="Times New Roman" pitchFamily="18" charset="0"/>
                </a:rPr>
                <a:t>By Group 19 Members</a:t>
              </a:r>
            </a:p>
          </p:txBody>
        </p:sp>
        <p:sp>
          <p:nvSpPr>
            <p:cNvPr id="5" name="TextBox 4"/>
            <p:cNvSpPr txBox="1"/>
            <p:nvPr/>
          </p:nvSpPr>
          <p:spPr>
            <a:xfrm>
              <a:off x="837487" y="3642180"/>
              <a:ext cx="3631963" cy="1200329"/>
            </a:xfrm>
            <a:prstGeom prst="rect">
              <a:avLst/>
            </a:prstGeom>
            <a:noFill/>
          </p:spPr>
          <p:txBody>
            <a:bodyPr wrap="square" rtlCol="0">
              <a:spAutoFit/>
            </a:bodyPr>
            <a:lstStyle/>
            <a:p>
              <a:r>
                <a:rPr lang="en-IN" b="1" dirty="0">
                  <a:latin typeface="Times New Roman" pitchFamily="18" charset="0"/>
                  <a:cs typeface="Times New Roman" pitchFamily="18" charset="0"/>
                </a:rPr>
                <a:t>SOUMYAK MITRA    </a:t>
              </a:r>
            </a:p>
            <a:p>
              <a:r>
                <a:rPr lang="en-IN" b="1" dirty="0">
                  <a:latin typeface="Times New Roman" pitchFamily="18" charset="0"/>
                  <a:cs typeface="Times New Roman" pitchFamily="18" charset="0"/>
                </a:rPr>
                <a:t>ANUBHAV ROUTH</a:t>
              </a:r>
            </a:p>
            <a:p>
              <a:r>
                <a:rPr lang="en-IN" b="1" dirty="0">
                  <a:latin typeface="Times New Roman" pitchFamily="18" charset="0"/>
                  <a:cs typeface="Times New Roman" pitchFamily="18" charset="0"/>
                </a:rPr>
                <a:t>SAYAK KARUI</a:t>
              </a:r>
            </a:p>
            <a:p>
              <a:r>
                <a:rPr lang="en-IN" b="1" dirty="0">
                  <a:latin typeface="Times New Roman" pitchFamily="18" charset="0"/>
                  <a:cs typeface="Times New Roman" pitchFamily="18" charset="0"/>
                </a:rPr>
                <a:t>ARPAN BASU</a:t>
              </a:r>
            </a:p>
          </p:txBody>
        </p:sp>
      </p:grpSp>
      <p:sp>
        <p:nvSpPr>
          <p:cNvPr id="7" name="AutoShape 2" descr="5 Best NFT marketplaces for beginners, How to choose one + FA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5 Best NFT marketplaces for beginners, How to choose one + FA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5 Best NFT marketplaces for beginners, How to choose one + FA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rotWithShape="1">
          <a:blip r:embed="rId2">
            <a:clrChange>
              <a:clrFrom>
                <a:srgbClr val="0051A0"/>
              </a:clrFrom>
              <a:clrTo>
                <a:srgbClr val="0051A0">
                  <a:alpha val="0"/>
                </a:srgbClr>
              </a:clrTo>
            </a:clrChange>
            <a:extLst>
              <a:ext uri="{28A0092B-C50C-407E-A947-70E740481C1C}">
                <a14:useLocalDpi xmlns:a14="http://schemas.microsoft.com/office/drawing/2010/main" val="0"/>
              </a:ext>
            </a:extLst>
          </a:blip>
          <a:srcRect l="50030" r="-1"/>
          <a:stretch/>
        </p:blipFill>
        <p:spPr>
          <a:xfrm>
            <a:off x="7393078" y="1787554"/>
            <a:ext cx="3105933" cy="3497302"/>
          </a:xfrm>
          <a:prstGeom prst="rect">
            <a:avLst/>
          </a:prstGeom>
        </p:spPr>
      </p:pic>
      <p:sp>
        <p:nvSpPr>
          <p:cNvPr id="14" name="TextBox 13"/>
          <p:cNvSpPr txBox="1"/>
          <p:nvPr/>
        </p:nvSpPr>
        <p:spPr>
          <a:xfrm>
            <a:off x="837487" y="5190923"/>
            <a:ext cx="3674691" cy="615553"/>
          </a:xfrm>
          <a:prstGeom prst="rect">
            <a:avLst/>
          </a:prstGeom>
          <a:noFill/>
        </p:spPr>
        <p:txBody>
          <a:bodyPr wrap="square" rtlCol="0">
            <a:spAutoFit/>
          </a:bodyPr>
          <a:lstStyle/>
          <a:p>
            <a:r>
              <a:rPr lang="en-US" sz="1600" dirty="0">
                <a:latin typeface="Times New Roman" pitchFamily="18" charset="0"/>
                <a:cs typeface="Times New Roman" pitchFamily="18" charset="0"/>
              </a:rPr>
              <a:t>Under the guidance of</a:t>
            </a:r>
          </a:p>
          <a:p>
            <a:r>
              <a:rPr lang="en-US" b="1" dirty="0">
                <a:latin typeface="Times New Roman" pitchFamily="18" charset="0"/>
                <a:cs typeface="Times New Roman" pitchFamily="18" charset="0"/>
              </a:rPr>
              <a:t>Amartya Chakraborty</a:t>
            </a:r>
          </a:p>
        </p:txBody>
      </p:sp>
      <p:sp>
        <p:nvSpPr>
          <p:cNvPr id="6" name="TextBox 5">
            <a:extLst>
              <a:ext uri="{FF2B5EF4-FFF2-40B4-BE49-F238E27FC236}">
                <a16:creationId xmlns:a16="http://schemas.microsoft.com/office/drawing/2014/main" id="{D3B9CB82-3DE7-DA09-328F-052C27B45A52}"/>
              </a:ext>
            </a:extLst>
          </p:cNvPr>
          <p:cNvSpPr txBox="1"/>
          <p:nvPr/>
        </p:nvSpPr>
        <p:spPr>
          <a:xfrm>
            <a:off x="7234243" y="465138"/>
            <a:ext cx="4355183" cy="2215991"/>
          </a:xfrm>
          <a:prstGeom prst="rect">
            <a:avLst/>
          </a:prstGeom>
          <a:noFill/>
        </p:spPr>
        <p:txBody>
          <a:bodyPr wrap="square" rtlCol="0">
            <a:spAutoFit/>
          </a:bodyPr>
          <a:lstStyle/>
          <a:p>
            <a:r>
              <a:rPr lang="en-US" sz="13800" dirty="0">
                <a:solidFill>
                  <a:srgbClr val="977B4E"/>
                </a:solidFill>
                <a:latin typeface="Times New Roman" panose="02020603050405020304" pitchFamily="18" charset="0"/>
                <a:cs typeface="Times New Roman" panose="02020603050405020304" pitchFamily="18" charset="0"/>
              </a:rPr>
              <a:t>NFTs</a:t>
            </a:r>
            <a:endParaRPr lang="en-IN" sz="13800" dirty="0">
              <a:solidFill>
                <a:srgbClr val="977B4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1642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46929" y="521293"/>
            <a:ext cx="11032621" cy="1138773"/>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Benefits of NFTs for Artists and Collectors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NFTs (Non-Fungible Tokens) have revolutionized the art world by providing a secure and transparent way to buy, sell, and trade digital artwork. Both artists and collectors can benefit from the use of NFTs.</a:t>
            </a:r>
          </a:p>
        </p:txBody>
      </p:sp>
      <p:sp>
        <p:nvSpPr>
          <p:cNvPr id="3" name="TextBox 2"/>
          <p:cNvSpPr txBox="1"/>
          <p:nvPr/>
        </p:nvSpPr>
        <p:spPr>
          <a:xfrm>
            <a:off x="546930" y="2045804"/>
            <a:ext cx="4255806" cy="3323987"/>
          </a:xfrm>
          <a:prstGeom prst="rect">
            <a:avLst/>
          </a:prstGeom>
          <a:noFill/>
        </p:spPr>
        <p:txBody>
          <a:bodyPr wrap="square" rtlCol="0">
            <a:spAutoFit/>
          </a:bodyPr>
          <a:lstStyle/>
          <a:p>
            <a:pPr algn="just"/>
            <a:r>
              <a:rPr lang="en-US" b="1" dirty="0">
                <a:latin typeface="Times New Roman" pitchFamily="18" charset="0"/>
                <a:cs typeface="Times New Roman" pitchFamily="18" charset="0"/>
              </a:rPr>
              <a:t>Benefits for Artists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NFTs provide a way for artists to monetize their digital creations in a way that was not possible before. By creating unique and verifiable digital assets, artists can sell their work directly to collectors without the need for intermediaries like galleries or auction houses.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NFTs also provide a way for artists to maintain control over their work. They can set the terms of the sale, including the price and any royalties they wish to receive from future sales. </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5649"/>
          <a:stretch/>
        </p:blipFill>
        <p:spPr>
          <a:xfrm>
            <a:off x="5258272" y="2284759"/>
            <a:ext cx="6321278" cy="3085032"/>
          </a:xfrm>
          <a:prstGeom prst="rect">
            <a:avLst/>
          </a:prstGeom>
        </p:spPr>
      </p:pic>
    </p:spTree>
    <p:extLst>
      <p:ext uri="{BB962C8B-B14F-4D97-AF65-F5344CB8AC3E}">
        <p14:creationId xmlns:p14="http://schemas.microsoft.com/office/powerpoint/2010/main" val="2055310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15058" y="1396928"/>
            <a:ext cx="3317194" cy="3816429"/>
          </a:xfrm>
          <a:prstGeom prst="rect">
            <a:avLst/>
          </a:prstGeom>
          <a:noFill/>
        </p:spPr>
        <p:txBody>
          <a:bodyPr wrap="square" rtlCol="0">
            <a:spAutoFit/>
          </a:bodyPr>
          <a:lstStyle/>
          <a:p>
            <a:r>
              <a:rPr lang="en-US" b="1" dirty="0">
                <a:latin typeface="Times New Roman" pitchFamily="18" charset="0"/>
                <a:cs typeface="Times New Roman" pitchFamily="18" charset="0"/>
              </a:rPr>
              <a:t>Benefits for Collectors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For collectors, NFTs provide a way to own and trade unique digital assets that are verified on the blockchain network. This ensures that the asset is authentic and cannot be duplicated or counterfeited.</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NFTs also provide a way for collectors to invest in emerging artists and support their work. By purchasing an NFT, collectors can directly support the artist and potentially profit from future sales of the asset.</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2124"/>
          <a:stretch/>
        </p:blipFill>
        <p:spPr>
          <a:xfrm>
            <a:off x="572568" y="1718292"/>
            <a:ext cx="7272472" cy="3421416"/>
          </a:xfrm>
          <a:prstGeom prst="rect">
            <a:avLst/>
          </a:prstGeom>
        </p:spPr>
      </p:pic>
    </p:spTree>
    <p:extLst>
      <p:ext uri="{BB962C8B-B14F-4D97-AF65-F5344CB8AC3E}">
        <p14:creationId xmlns:p14="http://schemas.microsoft.com/office/powerpoint/2010/main" val="3010034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46930" y="512748"/>
            <a:ext cx="11024076" cy="1138773"/>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How Our Marketplace Works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marketplace is a unique platform that utilizes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technology to ensure secure and transparent transactions for buying and selling NFTs. Here's how it works:</a:t>
            </a:r>
          </a:p>
        </p:txBody>
      </p:sp>
      <p:sp>
        <p:nvSpPr>
          <p:cNvPr id="3" name="TextBox 2"/>
          <p:cNvSpPr txBox="1"/>
          <p:nvPr/>
        </p:nvSpPr>
        <p:spPr>
          <a:xfrm>
            <a:off x="546928" y="2196269"/>
            <a:ext cx="4819828" cy="1354217"/>
          </a:xfrm>
          <a:prstGeom prst="rect">
            <a:avLst/>
          </a:prstGeom>
          <a:noFill/>
        </p:spPr>
        <p:txBody>
          <a:bodyPr wrap="square" rtlCol="0">
            <a:spAutoFit/>
          </a:bodyPr>
          <a:lstStyle/>
          <a:p>
            <a:pPr algn="just"/>
            <a:r>
              <a:rPr lang="en-US" b="1" dirty="0">
                <a:latin typeface="Times New Roman" pitchFamily="18" charset="0"/>
                <a:cs typeface="Times New Roman" pitchFamily="18" charset="0"/>
              </a:rPr>
              <a:t>Create an Account</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To use our marketplace, users must first create an account. This allows them to buy and sell NFTs, track their transactions, and manage their digital assets.</a:t>
            </a:r>
          </a:p>
        </p:txBody>
      </p:sp>
      <p:sp>
        <p:nvSpPr>
          <p:cNvPr id="5" name="TextBox 4"/>
          <p:cNvSpPr txBox="1"/>
          <p:nvPr/>
        </p:nvSpPr>
        <p:spPr>
          <a:xfrm>
            <a:off x="606749" y="3907564"/>
            <a:ext cx="4760007" cy="2092881"/>
          </a:xfrm>
          <a:prstGeom prst="rect">
            <a:avLst/>
          </a:prstGeom>
          <a:noFill/>
        </p:spPr>
        <p:txBody>
          <a:bodyPr wrap="square" rtlCol="0">
            <a:spAutoFit/>
          </a:bodyPr>
          <a:lstStyle/>
          <a:p>
            <a:pPr algn="just"/>
            <a:r>
              <a:rPr lang="en-US" b="1" dirty="0">
                <a:latin typeface="Times New Roman" pitchFamily="18" charset="0"/>
                <a:cs typeface="Times New Roman" pitchFamily="18" charset="0"/>
              </a:rPr>
              <a:t>Browse and Buy NFTs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Once logged in, users can browse the marketplace for NFTs they are interested in. They can filter by category, artist, price, and other criteria to find the perfect NFT for their collection. When they find an NFT they want to purchase, they can buy it using our secure and transparent payment system.</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9202" r="20051"/>
          <a:stretch/>
        </p:blipFill>
        <p:spPr>
          <a:xfrm>
            <a:off x="5993449" y="1651521"/>
            <a:ext cx="5577557" cy="4227799"/>
          </a:xfrm>
          <a:prstGeom prst="rect">
            <a:avLst/>
          </a:prstGeom>
        </p:spPr>
      </p:pic>
    </p:spTree>
    <p:extLst>
      <p:ext uri="{BB962C8B-B14F-4D97-AF65-F5344CB8AC3E}">
        <p14:creationId xmlns:p14="http://schemas.microsoft.com/office/powerpoint/2010/main" val="1636150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095998" y="640934"/>
            <a:ext cx="5526281" cy="1600438"/>
          </a:xfrm>
          <a:prstGeom prst="rect">
            <a:avLst/>
          </a:prstGeom>
          <a:noFill/>
        </p:spPr>
        <p:txBody>
          <a:bodyPr wrap="square" rtlCol="0">
            <a:spAutoFit/>
          </a:bodyPr>
          <a:lstStyle/>
          <a:p>
            <a:r>
              <a:rPr lang="en-US" b="1" dirty="0">
                <a:latin typeface="Times New Roman" pitchFamily="18" charset="0"/>
                <a:cs typeface="Times New Roman" pitchFamily="18" charset="0"/>
              </a:rPr>
              <a:t>Sell Your NFTs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marketplace also allows users to sell their own NFTs. They can create a listing, set a price, and wait for interested buyers to make an offer. When a sale is made, the seller receives payment instantly and securely through our payment system.</a:t>
            </a:r>
          </a:p>
        </p:txBody>
      </p:sp>
      <p:sp>
        <p:nvSpPr>
          <p:cNvPr id="3" name="TextBox 2"/>
          <p:cNvSpPr txBox="1"/>
          <p:nvPr/>
        </p:nvSpPr>
        <p:spPr>
          <a:xfrm>
            <a:off x="6095998" y="2862840"/>
            <a:ext cx="5526280" cy="2831544"/>
          </a:xfrm>
          <a:prstGeom prst="rect">
            <a:avLst/>
          </a:prstGeom>
          <a:noFill/>
        </p:spPr>
        <p:txBody>
          <a:bodyPr wrap="square" rtlCol="0">
            <a:spAutoFit/>
          </a:bodyPr>
          <a:lstStyle/>
          <a:p>
            <a:r>
              <a:rPr lang="en-US" b="1" dirty="0">
                <a:latin typeface="Times New Roman" pitchFamily="18" charset="0"/>
                <a:cs typeface="Times New Roman" pitchFamily="18" charset="0"/>
              </a:rPr>
              <a:t>Unique Features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marketplace has several unique features that set us apart from other NFT platforms. These include:</a:t>
            </a:r>
          </a:p>
          <a:p>
            <a:pPr algn="just"/>
            <a:endParaRPr lang="en-US" sz="1600" dirty="0">
              <a:latin typeface="Times New Roman" pitchFamily="18" charset="0"/>
              <a:cs typeface="Times New Roman" pitchFamily="18" charset="0"/>
            </a:endParaRPr>
          </a:p>
          <a:p>
            <a:pPr marL="285750" indent="-285750" algn="just">
              <a:lnSpc>
                <a:spcPct val="150000"/>
              </a:lnSpc>
              <a:buFont typeface="Arial" pitchFamily="34" charset="0"/>
              <a:buChar char="•"/>
            </a:pPr>
            <a:r>
              <a:rPr lang="en-US" sz="1600" dirty="0">
                <a:latin typeface="Times New Roman" pitchFamily="18" charset="0"/>
                <a:cs typeface="Times New Roman" pitchFamily="18" charset="0"/>
              </a:rPr>
              <a:t>Secure and transparent payment system using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technology</a:t>
            </a:r>
          </a:p>
          <a:p>
            <a:pPr marL="285750" indent="-285750" algn="just">
              <a:lnSpc>
                <a:spcPct val="150000"/>
              </a:lnSpc>
              <a:buFont typeface="Arial" pitchFamily="34" charset="0"/>
              <a:buChar char="•"/>
            </a:pPr>
            <a:r>
              <a:rPr lang="en-US" sz="1600" dirty="0">
                <a:latin typeface="Times New Roman" pitchFamily="18" charset="0"/>
                <a:cs typeface="Times New Roman" pitchFamily="18" charset="0"/>
              </a:rPr>
              <a:t>Ability to sell your own NFTs and set your own prices</a:t>
            </a:r>
          </a:p>
          <a:p>
            <a:pPr marL="285750" indent="-285750" algn="just">
              <a:lnSpc>
                <a:spcPct val="150000"/>
              </a:lnSpc>
              <a:buFont typeface="Arial" pitchFamily="34" charset="0"/>
              <a:buChar char="•"/>
            </a:pPr>
            <a:r>
              <a:rPr lang="en-US" sz="1600" dirty="0">
                <a:latin typeface="Times New Roman" pitchFamily="18" charset="0"/>
                <a:cs typeface="Times New Roman" pitchFamily="18" charset="0"/>
              </a:rPr>
              <a:t>Easy-to-use interface for browsing and buying NFTs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2090" r="25234"/>
          <a:stretch/>
        </p:blipFill>
        <p:spPr>
          <a:xfrm>
            <a:off x="541398" y="681517"/>
            <a:ext cx="5351870" cy="5012867"/>
          </a:xfrm>
          <a:prstGeom prst="rect">
            <a:avLst/>
          </a:prstGeom>
        </p:spPr>
      </p:pic>
    </p:spTree>
    <p:extLst>
      <p:ext uri="{BB962C8B-B14F-4D97-AF65-F5344CB8AC3E}">
        <p14:creationId xmlns:p14="http://schemas.microsoft.com/office/powerpoint/2010/main" val="114781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6"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21736" y="766732"/>
            <a:ext cx="10948524" cy="5324535"/>
          </a:xfrm>
          <a:prstGeom prst="rect">
            <a:avLst/>
          </a:prstGeom>
          <a:noFill/>
        </p:spPr>
        <p:txBody>
          <a:bodyPr wrap="square" rtlCol="0">
            <a:spAutoFit/>
          </a:bodyPr>
          <a:lstStyle/>
          <a:p>
            <a:r>
              <a:rPr lang="en-US" sz="2000" b="1" dirty="0">
                <a:latin typeface="Times New Roman" pitchFamily="18" charset="0"/>
                <a:cs typeface="Times New Roman" pitchFamily="18" charset="0"/>
              </a:rPr>
              <a:t>Auction System in NFT Marketplace</a:t>
            </a:r>
          </a:p>
          <a:p>
            <a:pPr algn="just"/>
            <a:endParaRPr lang="en-US" sz="1600" b="1" dirty="0">
              <a:solidFill>
                <a:srgbClr val="1F1F1F"/>
              </a:solidFill>
              <a:latin typeface="Times New Roman" pitchFamily="18" charset="0"/>
              <a:cs typeface="Times New Roman" pitchFamily="18" charset="0"/>
            </a:endParaRPr>
          </a:p>
          <a:p>
            <a:pPr algn="just"/>
            <a:endParaRPr lang="en-US" sz="1600" b="1" dirty="0">
              <a:solidFill>
                <a:srgbClr val="1F1F1F"/>
              </a:solidFill>
              <a:latin typeface="Times New Roman" pitchFamily="18" charset="0"/>
              <a:cs typeface="Times New Roman" pitchFamily="18" charset="0"/>
            </a:endParaRPr>
          </a:p>
          <a:p>
            <a:pPr algn="just">
              <a:buFont typeface="Arial"/>
              <a:buChar char="•"/>
            </a:pPr>
            <a:r>
              <a:rPr lang="en-US" sz="1600" b="1" dirty="0">
                <a:solidFill>
                  <a:srgbClr val="1F1F1F"/>
                </a:solidFill>
                <a:latin typeface="Times New Roman" pitchFamily="18" charset="0"/>
                <a:cs typeface="Times New Roman" pitchFamily="18" charset="0"/>
              </a:rPr>
              <a:t>Auctioneer:</a:t>
            </a:r>
            <a:r>
              <a:rPr lang="en-US" sz="1600" dirty="0">
                <a:solidFill>
                  <a:srgbClr val="1F1F1F"/>
                </a:solidFill>
                <a:latin typeface="Times New Roman" pitchFamily="18" charset="0"/>
                <a:cs typeface="Times New Roman" pitchFamily="18" charset="0"/>
              </a:rPr>
              <a:t> have more control over the sale process, setting the </a:t>
            </a:r>
            <a:r>
              <a:rPr lang="en-US" sz="1600" b="1" dirty="0">
                <a:solidFill>
                  <a:srgbClr val="1F1F1F"/>
                </a:solidFill>
                <a:latin typeface="Times New Roman" pitchFamily="18" charset="0"/>
                <a:cs typeface="Times New Roman" pitchFamily="18" charset="0"/>
              </a:rPr>
              <a:t>starting bid</a:t>
            </a:r>
            <a:r>
              <a:rPr lang="en-US" sz="1600" dirty="0">
                <a:solidFill>
                  <a:srgbClr val="1F1F1F"/>
                </a:solidFill>
                <a:latin typeface="Times New Roman" pitchFamily="18" charset="0"/>
                <a:cs typeface="Times New Roman" pitchFamily="18" charset="0"/>
              </a:rPr>
              <a:t>, an </a:t>
            </a:r>
            <a:r>
              <a:rPr lang="en-US" sz="1600" b="1" dirty="0">
                <a:solidFill>
                  <a:srgbClr val="1F1F1F"/>
                </a:solidFill>
                <a:latin typeface="Times New Roman" pitchFamily="18" charset="0"/>
                <a:cs typeface="Times New Roman" pitchFamily="18" charset="0"/>
              </a:rPr>
              <a:t>optional reserve price</a:t>
            </a:r>
            <a:r>
              <a:rPr lang="en-US" sz="1600" dirty="0">
                <a:solidFill>
                  <a:srgbClr val="1F1F1F"/>
                </a:solidFill>
                <a:latin typeface="Times New Roman" pitchFamily="18" charset="0"/>
                <a:cs typeface="Times New Roman" pitchFamily="18" charset="0"/>
              </a:rPr>
              <a:t>, and the </a:t>
            </a:r>
            <a:r>
              <a:rPr lang="en-US" sz="1600" b="1" dirty="0">
                <a:solidFill>
                  <a:srgbClr val="1F1F1F"/>
                </a:solidFill>
                <a:latin typeface="Times New Roman" pitchFamily="18" charset="0"/>
                <a:cs typeface="Times New Roman" pitchFamily="18" charset="0"/>
              </a:rPr>
              <a:t>auction duration</a:t>
            </a:r>
            <a:r>
              <a:rPr lang="en-US" sz="1600" dirty="0">
                <a:solidFill>
                  <a:srgbClr val="1F1F1F"/>
                </a:solidFill>
                <a:latin typeface="Times New Roman" pitchFamily="18" charset="0"/>
                <a:cs typeface="Times New Roman" pitchFamily="18" charset="0"/>
              </a:rPr>
              <a:t>. The reserve price, if set, acts as a hidden minimum the seller hopes to achieve. If bids fail to reach this threshold, the auction fails, protecting the seller from undervaluing their NFT.</a:t>
            </a:r>
          </a:p>
          <a:p>
            <a:pPr algn="just">
              <a:buFont typeface="Arial"/>
              <a:buChar char="•"/>
            </a:pPr>
            <a:endParaRPr lang="en-US" sz="1600" dirty="0">
              <a:solidFill>
                <a:srgbClr val="1F1F1F"/>
              </a:solidFill>
              <a:latin typeface="Times New Roman" pitchFamily="18" charset="0"/>
              <a:cs typeface="Times New Roman" pitchFamily="18" charset="0"/>
            </a:endParaRPr>
          </a:p>
          <a:p>
            <a:pPr algn="just">
              <a:buFont typeface="Arial"/>
              <a:buChar char="•"/>
            </a:pPr>
            <a:r>
              <a:rPr lang="en-US" sz="1600" b="1" dirty="0">
                <a:solidFill>
                  <a:srgbClr val="1F1F1F"/>
                </a:solidFill>
                <a:latin typeface="Times New Roman" pitchFamily="18" charset="0"/>
                <a:cs typeface="Times New Roman" pitchFamily="18" charset="0"/>
              </a:rPr>
              <a:t>Bidders:</a:t>
            </a:r>
            <a:r>
              <a:rPr lang="en-US" sz="1600" dirty="0">
                <a:solidFill>
                  <a:srgbClr val="1F1F1F"/>
                </a:solidFill>
                <a:latin typeface="Times New Roman" pitchFamily="18" charset="0"/>
                <a:cs typeface="Times New Roman" pitchFamily="18" charset="0"/>
              </a:rPr>
              <a:t> actively engage in the bidding process, strategically placing bids to outcompete others. They can monitor the current highest bid and the number of participants, gauging competition and adjusting their strategy accordingly. </a:t>
            </a:r>
          </a:p>
          <a:p>
            <a:pPr algn="just">
              <a:buFont typeface="Arial"/>
              <a:buChar char="•"/>
            </a:pPr>
            <a:endParaRPr lang="en-US" sz="1600" dirty="0">
              <a:solidFill>
                <a:srgbClr val="1F1F1F"/>
              </a:solidFill>
              <a:latin typeface="Times New Roman" pitchFamily="18" charset="0"/>
              <a:cs typeface="Times New Roman" pitchFamily="18" charset="0"/>
            </a:endParaRPr>
          </a:p>
          <a:p>
            <a:pPr algn="just">
              <a:buFont typeface="Arial"/>
              <a:buChar char="•"/>
            </a:pPr>
            <a:r>
              <a:rPr lang="en-US" sz="1600" b="1" dirty="0">
                <a:solidFill>
                  <a:srgbClr val="1F1F1F"/>
                </a:solidFill>
                <a:latin typeface="Times New Roman" pitchFamily="18" charset="0"/>
                <a:cs typeface="Times New Roman" pitchFamily="18" charset="0"/>
              </a:rPr>
              <a:t>Time period:</a:t>
            </a:r>
            <a:r>
              <a:rPr lang="en-US" sz="1600" dirty="0">
                <a:solidFill>
                  <a:srgbClr val="1F1F1F"/>
                </a:solidFill>
                <a:latin typeface="Times New Roman" pitchFamily="18" charset="0"/>
                <a:cs typeface="Times New Roman" pitchFamily="18" charset="0"/>
              </a:rPr>
              <a:t> The time period of the auction can be decided by the owner of the NFT, as per their choice.</a:t>
            </a:r>
          </a:p>
          <a:p>
            <a:pPr algn="just"/>
            <a:endParaRPr lang="en-US" sz="1600" dirty="0">
              <a:solidFill>
                <a:srgbClr val="1F1F1F"/>
              </a:solidFill>
              <a:latin typeface="Times New Roman" pitchFamily="18" charset="0"/>
              <a:cs typeface="Times New Roman" pitchFamily="18" charset="0"/>
            </a:endParaRPr>
          </a:p>
          <a:p>
            <a:pPr algn="just">
              <a:buFont typeface="Arial"/>
              <a:buChar char="•"/>
            </a:pPr>
            <a:r>
              <a:rPr lang="en-US" sz="1600" b="1" dirty="0">
                <a:solidFill>
                  <a:srgbClr val="1F1F1F"/>
                </a:solidFill>
                <a:latin typeface="Times New Roman" pitchFamily="18" charset="0"/>
                <a:cs typeface="Times New Roman" pitchFamily="18" charset="0"/>
              </a:rPr>
              <a:t>Transparency:</a:t>
            </a:r>
            <a:r>
              <a:rPr lang="en-US" sz="1600" dirty="0">
                <a:solidFill>
                  <a:srgbClr val="1F1F1F"/>
                </a:solidFill>
                <a:latin typeface="Times New Roman" pitchFamily="18" charset="0"/>
                <a:cs typeface="Times New Roman" pitchFamily="18" charset="0"/>
              </a:rPr>
              <a:t> Our application provides clear information about the auction process, fees, and seller policies. This includes disclosing reserve prices (if applicable) to avoid misleading buyers.</a:t>
            </a:r>
          </a:p>
          <a:p>
            <a:pPr algn="just">
              <a:buFont typeface="Arial"/>
              <a:buChar char="•"/>
            </a:pPr>
            <a:endParaRPr lang="en-US" sz="1600" dirty="0">
              <a:solidFill>
                <a:srgbClr val="1F1F1F"/>
              </a:solidFill>
              <a:latin typeface="Times New Roman" pitchFamily="18" charset="0"/>
              <a:cs typeface="Times New Roman" pitchFamily="18" charset="0"/>
            </a:endParaRPr>
          </a:p>
          <a:p>
            <a:pPr algn="just">
              <a:buFont typeface="Arial"/>
              <a:buChar char="•"/>
            </a:pPr>
            <a:r>
              <a:rPr lang="en-US" sz="1600" b="1" dirty="0">
                <a:solidFill>
                  <a:srgbClr val="1F1F1F"/>
                </a:solidFill>
                <a:latin typeface="Times New Roman" pitchFamily="18" charset="0"/>
                <a:cs typeface="Times New Roman" pitchFamily="18" charset="0"/>
              </a:rPr>
              <a:t>Transaction fees:</a:t>
            </a:r>
            <a:r>
              <a:rPr lang="en-US" sz="1600" dirty="0">
                <a:solidFill>
                  <a:srgbClr val="1F1F1F"/>
                </a:solidFill>
                <a:latin typeface="Times New Roman" pitchFamily="18" charset="0"/>
                <a:cs typeface="Times New Roman" pitchFamily="18" charset="0"/>
              </a:rPr>
              <a:t> Our application charge fees for listing NFTs, placing bids, and successful transactions. Understanding these fees and factoring them into your bidding strategy is crucial.</a:t>
            </a:r>
          </a:p>
          <a:p>
            <a:pPr algn="just">
              <a:buFont typeface="Arial"/>
              <a:buChar char="•"/>
            </a:pPr>
            <a:endParaRPr lang="en-US" sz="1600" dirty="0">
              <a:solidFill>
                <a:srgbClr val="1F1F1F"/>
              </a:solidFill>
              <a:latin typeface="Times New Roman" pitchFamily="18" charset="0"/>
              <a:cs typeface="Times New Roman" pitchFamily="18" charset="0"/>
            </a:endParaRPr>
          </a:p>
          <a:p>
            <a:pPr algn="just">
              <a:buFont typeface="Arial"/>
              <a:buChar char="•"/>
            </a:pPr>
            <a:r>
              <a:rPr lang="en-US" sz="1600" b="1" dirty="0">
                <a:solidFill>
                  <a:srgbClr val="1F1F1F"/>
                </a:solidFill>
                <a:latin typeface="Times New Roman" pitchFamily="18" charset="0"/>
                <a:cs typeface="Times New Roman" pitchFamily="18" charset="0"/>
              </a:rPr>
              <a:t>Volatility:</a:t>
            </a:r>
            <a:r>
              <a:rPr lang="en-US" sz="1600" dirty="0">
                <a:solidFill>
                  <a:srgbClr val="1F1F1F"/>
                </a:solidFill>
                <a:latin typeface="Times New Roman" pitchFamily="18" charset="0"/>
                <a:cs typeface="Times New Roman" pitchFamily="18" charset="0"/>
              </a:rPr>
              <a:t> Unlike fixed-price listings, bid prices in auctions can fluctuate significantly throughout the process. This volatility can    make it challenging to predict the final outcome and requires a degree of risk tolerance from participants.</a:t>
            </a:r>
          </a:p>
          <a:p>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606438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21737" y="1720840"/>
            <a:ext cx="10948524" cy="3416320"/>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Recommendation System in NFT Marketplace</a:t>
            </a:r>
          </a:p>
          <a:p>
            <a:pPr algn="just"/>
            <a:endParaRPr lang="en-US" sz="2000" b="1" dirty="0">
              <a:latin typeface="Times New Roman" pitchFamily="18" charset="0"/>
              <a:cs typeface="Times New Roman" pitchFamily="18" charset="0"/>
            </a:endParaRPr>
          </a:p>
          <a:p>
            <a:pPr algn="just">
              <a:buFont typeface="Arial"/>
              <a:buChar char="•"/>
            </a:pPr>
            <a:r>
              <a:rPr lang="en-US" sz="1600" b="1" dirty="0">
                <a:solidFill>
                  <a:srgbClr val="1F1F1F"/>
                </a:solidFill>
                <a:latin typeface="Times New Roman" pitchFamily="18" charset="0"/>
                <a:cs typeface="Times New Roman" pitchFamily="18" charset="0"/>
              </a:rPr>
              <a:t>Content-based filtering:</a:t>
            </a:r>
            <a:r>
              <a:rPr lang="en-US" sz="1600" dirty="0">
                <a:solidFill>
                  <a:srgbClr val="1F1F1F"/>
                </a:solidFill>
                <a:latin typeface="Times New Roman" pitchFamily="18" charset="0"/>
                <a:cs typeface="Times New Roman" pitchFamily="18" charset="0"/>
              </a:rPr>
              <a:t> This approach analyzes the NFT's features (e.g., artist style, metadata, associated community) to recommend similar ones to users who liked similar NFTs in the past. However, relying solely on content might overlook the investment aspect.</a:t>
            </a:r>
          </a:p>
          <a:p>
            <a:pPr algn="just">
              <a:buFont typeface="Arial"/>
              <a:buChar char="•"/>
            </a:pPr>
            <a:endParaRPr lang="en-US" sz="1600" dirty="0">
              <a:solidFill>
                <a:srgbClr val="1F1F1F"/>
              </a:solidFill>
              <a:latin typeface="Times New Roman" pitchFamily="18" charset="0"/>
              <a:cs typeface="Times New Roman" pitchFamily="18" charset="0"/>
            </a:endParaRPr>
          </a:p>
          <a:p>
            <a:pPr algn="just">
              <a:buFont typeface="Arial"/>
              <a:buChar char="•"/>
            </a:pPr>
            <a:r>
              <a:rPr lang="en-US" sz="1600" b="1" dirty="0">
                <a:solidFill>
                  <a:srgbClr val="1F1F1F"/>
                </a:solidFill>
                <a:latin typeface="Times New Roman" pitchFamily="18" charset="0"/>
                <a:cs typeface="Times New Roman" pitchFamily="18" charset="0"/>
              </a:rPr>
              <a:t>Collaborative filtering:</a:t>
            </a:r>
            <a:r>
              <a:rPr lang="en-US" sz="1600" dirty="0">
                <a:solidFill>
                  <a:srgbClr val="1F1F1F"/>
                </a:solidFill>
                <a:latin typeface="Times New Roman" pitchFamily="18" charset="0"/>
                <a:cs typeface="Times New Roman" pitchFamily="18" charset="0"/>
              </a:rPr>
              <a:t> This method considers user-to-user interactions, recommending NFTs popular among users with similar tastes or past purchase history. This can address the investment aspect but might be hindered by data </a:t>
            </a:r>
            <a:r>
              <a:rPr lang="en-US" sz="1600" dirty="0" err="1">
                <a:solidFill>
                  <a:srgbClr val="1F1F1F"/>
                </a:solidFill>
                <a:latin typeface="Times New Roman" pitchFamily="18" charset="0"/>
                <a:cs typeface="Times New Roman" pitchFamily="18" charset="0"/>
              </a:rPr>
              <a:t>sparsity</a:t>
            </a:r>
            <a:r>
              <a:rPr lang="en-US" sz="1600" dirty="0">
                <a:solidFill>
                  <a:srgbClr val="1F1F1F"/>
                </a:solidFill>
                <a:latin typeface="Times New Roman" pitchFamily="18" charset="0"/>
                <a:cs typeface="Times New Roman" pitchFamily="18" charset="0"/>
              </a:rPr>
              <a:t>.</a:t>
            </a:r>
          </a:p>
          <a:p>
            <a:pPr algn="just">
              <a:buFont typeface="Arial"/>
              <a:buChar char="•"/>
            </a:pPr>
            <a:endParaRPr lang="en-US" sz="1600" dirty="0">
              <a:solidFill>
                <a:srgbClr val="1F1F1F"/>
              </a:solidFill>
              <a:latin typeface="Times New Roman" pitchFamily="18" charset="0"/>
              <a:cs typeface="Times New Roman" pitchFamily="18" charset="0"/>
            </a:endParaRPr>
          </a:p>
          <a:p>
            <a:pPr algn="just">
              <a:buFont typeface="Arial"/>
              <a:buChar char="•"/>
            </a:pPr>
            <a:r>
              <a:rPr lang="en-US" sz="1600" b="1" dirty="0">
                <a:solidFill>
                  <a:srgbClr val="1F1F1F"/>
                </a:solidFill>
                <a:latin typeface="Times New Roman" pitchFamily="18" charset="0"/>
                <a:cs typeface="Times New Roman" pitchFamily="18" charset="0"/>
              </a:rPr>
              <a:t>Hybrid approaches:</a:t>
            </a:r>
            <a:r>
              <a:rPr lang="en-US" sz="1600" dirty="0">
                <a:solidFill>
                  <a:srgbClr val="1F1F1F"/>
                </a:solidFill>
                <a:latin typeface="Times New Roman" pitchFamily="18" charset="0"/>
                <a:cs typeface="Times New Roman" pitchFamily="18" charset="0"/>
              </a:rPr>
              <a:t> Combining content-based and collaborative filtering can leverage the strengths of both, offering more comprehensive recommendations. Additionally, incorporating multi-modal attention techniques can analyze user preferences for different NFT features, leading to more personalized suggestions.</a:t>
            </a:r>
          </a:p>
          <a:p>
            <a:pPr algn="just"/>
            <a:endParaRPr lang="en-US" sz="1600" dirty="0">
              <a:solidFill>
                <a:srgbClr val="1F1F1F"/>
              </a:solidFill>
              <a:latin typeface="Times New Roman" pitchFamily="18" charset="0"/>
              <a:cs typeface="Times New Roman" pitchFamily="18" charset="0"/>
            </a:endParaRPr>
          </a:p>
        </p:txBody>
      </p:sp>
    </p:spTree>
    <p:extLst>
      <p:ext uri="{BB962C8B-B14F-4D97-AF65-F5344CB8AC3E}">
        <p14:creationId xmlns:p14="http://schemas.microsoft.com/office/powerpoint/2010/main" val="4098826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78563" y="521294"/>
            <a:ext cx="11100987" cy="892552"/>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Features for Artists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NFT marketplace provides a range of features for artists to showcase and sell their work. Here are some of the key features:</a:t>
            </a:r>
          </a:p>
        </p:txBody>
      </p:sp>
      <p:sp>
        <p:nvSpPr>
          <p:cNvPr id="3" name="TextBox 2"/>
          <p:cNvSpPr txBox="1"/>
          <p:nvPr/>
        </p:nvSpPr>
        <p:spPr>
          <a:xfrm>
            <a:off x="478562" y="1788872"/>
            <a:ext cx="4255807" cy="1815882"/>
          </a:xfrm>
          <a:prstGeom prst="rect">
            <a:avLst/>
          </a:prstGeom>
          <a:noFill/>
        </p:spPr>
        <p:txBody>
          <a:bodyPr wrap="square" rtlCol="0">
            <a:spAutoFit/>
          </a:bodyPr>
          <a:lstStyle/>
          <a:p>
            <a:pPr algn="just"/>
            <a:r>
              <a:rPr lang="en-US" sz="1600" b="1" dirty="0">
                <a:latin typeface="Times New Roman" pitchFamily="18" charset="0"/>
                <a:cs typeface="Times New Roman" pitchFamily="18" charset="0"/>
              </a:rPr>
              <a:t>Artist Profile Page</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Artists can create and customize their own profile page on our marketplace. This page will feature their bio, profile picture, and portfolio of NFTs available for sale. This allows artists to showcase their work and build their brand on our platform.</a:t>
            </a:r>
          </a:p>
        </p:txBody>
      </p:sp>
      <p:sp>
        <p:nvSpPr>
          <p:cNvPr id="5" name="TextBox 4"/>
          <p:cNvSpPr txBox="1"/>
          <p:nvPr/>
        </p:nvSpPr>
        <p:spPr>
          <a:xfrm>
            <a:off x="478563" y="4088121"/>
            <a:ext cx="4255806" cy="1569660"/>
          </a:xfrm>
          <a:prstGeom prst="rect">
            <a:avLst/>
          </a:prstGeom>
          <a:noFill/>
        </p:spPr>
        <p:txBody>
          <a:bodyPr wrap="square" rtlCol="0">
            <a:spAutoFit/>
          </a:bodyPr>
          <a:lstStyle/>
          <a:p>
            <a:pPr algn="just"/>
            <a:r>
              <a:rPr lang="en-US" sz="1600" b="1" dirty="0">
                <a:latin typeface="Times New Roman" pitchFamily="18" charset="0"/>
                <a:cs typeface="Times New Roman" pitchFamily="18" charset="0"/>
              </a:rPr>
              <a:t>Minting and Selling NFTs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marketplace allows artists to easily mint and sell their NFTs. This process is streamlined and user-friendly, making it easy for artists to get their work on our platform and start selling.</a:t>
            </a:r>
          </a:p>
        </p:txBody>
      </p:sp>
      <p:sp>
        <p:nvSpPr>
          <p:cNvPr id="6" name="TextBox 5"/>
          <p:cNvSpPr txBox="1"/>
          <p:nvPr/>
        </p:nvSpPr>
        <p:spPr>
          <a:xfrm>
            <a:off x="5572569" y="4088121"/>
            <a:ext cx="4798464" cy="1815882"/>
          </a:xfrm>
          <a:prstGeom prst="rect">
            <a:avLst/>
          </a:prstGeom>
          <a:noFill/>
        </p:spPr>
        <p:txBody>
          <a:bodyPr wrap="square" rtlCol="0">
            <a:spAutoFit/>
          </a:bodyPr>
          <a:lstStyle/>
          <a:p>
            <a:pPr algn="just"/>
            <a:r>
              <a:rPr lang="en-US" sz="1600" b="1" dirty="0">
                <a:latin typeface="Times New Roman" pitchFamily="18" charset="0"/>
                <a:cs typeface="Times New Roman" pitchFamily="18" charset="0"/>
              </a:rPr>
              <a:t>Royalties and Smart Contracts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marketplace uses smart contracts to ensure that artists receive a percentage of the sale price every time their NFT is sold on our platform. This provides a sustainable revenue stream for artists and ensures that they are fairly compensated for their work.</a:t>
            </a:r>
          </a:p>
        </p:txBody>
      </p:sp>
      <p:sp>
        <p:nvSpPr>
          <p:cNvPr id="7" name="TextBox 6"/>
          <p:cNvSpPr txBox="1"/>
          <p:nvPr/>
        </p:nvSpPr>
        <p:spPr>
          <a:xfrm>
            <a:off x="478563" y="6127960"/>
            <a:ext cx="3939611" cy="276999"/>
          </a:xfrm>
          <a:prstGeom prst="rect">
            <a:avLst/>
          </a:prstGeom>
          <a:noFill/>
        </p:spPr>
        <p:txBody>
          <a:bodyPr wrap="square" rtlCol="0">
            <a:spAutoFit/>
          </a:bodyPr>
          <a:lstStyle/>
          <a:p>
            <a:r>
              <a:rPr lang="en-US" sz="1200" dirty="0">
                <a:latin typeface="Times New Roman" pitchFamily="18" charset="0"/>
                <a:cs typeface="Times New Roman" pitchFamily="18" charset="0"/>
              </a:rPr>
              <a:t>Note : These Features are yet to be implemented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9334" y="1521052"/>
            <a:ext cx="2351520" cy="23515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569" y="1517848"/>
            <a:ext cx="2357929" cy="2357929"/>
          </a:xfrm>
          <a:prstGeom prst="rect">
            <a:avLst/>
          </a:prstGeom>
        </p:spPr>
      </p:pic>
    </p:spTree>
    <p:extLst>
      <p:ext uri="{BB962C8B-B14F-4D97-AF65-F5344CB8AC3E}">
        <p14:creationId xmlns:p14="http://schemas.microsoft.com/office/powerpoint/2010/main" val="3979926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15297" y="666572"/>
            <a:ext cx="5395244" cy="4708981"/>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Features for Collectors</a:t>
            </a:r>
          </a:p>
          <a:p>
            <a:pPr algn="just"/>
            <a:endParaRPr lang="en-US" sz="1600" b="1" dirty="0">
              <a:latin typeface="Times New Roman" pitchFamily="18" charset="0"/>
              <a:cs typeface="Times New Roman" pitchFamily="18" charset="0"/>
            </a:endParaRPr>
          </a:p>
          <a:p>
            <a:pPr marL="285750" indent="-285750" algn="just">
              <a:lnSpc>
                <a:spcPct val="150000"/>
              </a:lnSpc>
              <a:buFont typeface="Arial" pitchFamily="34" charset="0"/>
              <a:buChar char="•"/>
            </a:pPr>
            <a:r>
              <a:rPr lang="en-US" sz="1600" dirty="0">
                <a:latin typeface="Times New Roman" pitchFamily="18" charset="0"/>
                <a:cs typeface="Times New Roman" pitchFamily="18" charset="0"/>
              </a:rPr>
              <a:t>Ability to browse and search for unique NFTs in various categories such as art, music, sports, and more.</a:t>
            </a:r>
          </a:p>
          <a:p>
            <a:pPr marL="285750" indent="-285750" algn="just">
              <a:lnSpc>
                <a:spcPct val="150000"/>
              </a:lnSpc>
              <a:buFont typeface="Arial" pitchFamily="34" charset="0"/>
              <a:buChar char="•"/>
            </a:pPr>
            <a:r>
              <a:rPr lang="en-US" sz="1600" dirty="0">
                <a:latin typeface="Times New Roman" pitchFamily="18" charset="0"/>
                <a:cs typeface="Times New Roman" pitchFamily="18" charset="0"/>
              </a:rPr>
              <a:t>Secure and transparent transactions through the use of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technology and smart contracts.</a:t>
            </a:r>
          </a:p>
          <a:p>
            <a:pPr marL="285750" indent="-285750" algn="just">
              <a:lnSpc>
                <a:spcPct val="150000"/>
              </a:lnSpc>
              <a:buFont typeface="Arial" pitchFamily="34" charset="0"/>
              <a:buChar char="•"/>
            </a:pPr>
            <a:r>
              <a:rPr lang="en-US" sz="1600" dirty="0">
                <a:latin typeface="Times New Roman" pitchFamily="18" charset="0"/>
                <a:cs typeface="Times New Roman" pitchFamily="18" charset="0"/>
              </a:rPr>
              <a:t>Access to detailed information about each NFT, including its history, ownership, and authenticity.</a:t>
            </a:r>
          </a:p>
          <a:p>
            <a:pPr marL="285750" indent="-285750" algn="just">
              <a:lnSpc>
                <a:spcPct val="150000"/>
              </a:lnSpc>
              <a:buFont typeface="Arial" pitchFamily="34" charset="0"/>
              <a:buChar char="•"/>
            </a:pPr>
            <a:r>
              <a:rPr lang="en-US" sz="1600" dirty="0">
                <a:latin typeface="Times New Roman" pitchFamily="18" charset="0"/>
                <a:cs typeface="Times New Roman" pitchFamily="18" charset="0"/>
              </a:rPr>
              <a:t>Ability to bid on and purchase NFTs using </a:t>
            </a:r>
            <a:r>
              <a:rPr lang="en-US" sz="1600" dirty="0" err="1">
                <a:latin typeface="Times New Roman" pitchFamily="18" charset="0"/>
                <a:cs typeface="Times New Roman" pitchFamily="18" charset="0"/>
              </a:rPr>
              <a:t>cryptocurrency</a:t>
            </a:r>
            <a:r>
              <a:rPr lang="en-US" sz="1600" dirty="0">
                <a:latin typeface="Times New Roman" pitchFamily="18" charset="0"/>
                <a:cs typeface="Times New Roman" pitchFamily="18" charset="0"/>
              </a:rPr>
              <a:t>.</a:t>
            </a:r>
          </a:p>
          <a:p>
            <a:pPr marL="285750" indent="-285750" algn="just">
              <a:lnSpc>
                <a:spcPct val="150000"/>
              </a:lnSpc>
              <a:buFont typeface="Arial" pitchFamily="34" charset="0"/>
              <a:buChar char="•"/>
            </a:pPr>
            <a:r>
              <a:rPr lang="en-US" sz="1600" dirty="0">
                <a:latin typeface="Times New Roman" pitchFamily="18" charset="0"/>
                <a:cs typeface="Times New Roman" pitchFamily="18" charset="0"/>
              </a:rPr>
              <a:t>Opportunity to participate in exclusive auctions and sales of limited edition NFTs.</a:t>
            </a:r>
          </a:p>
          <a:p>
            <a:pPr marL="285750" indent="-285750" algn="just">
              <a:lnSpc>
                <a:spcPct val="150000"/>
              </a:lnSpc>
              <a:buFont typeface="Arial" pitchFamily="34" charset="0"/>
              <a:buChar char="•"/>
            </a:pPr>
            <a:r>
              <a:rPr lang="en-US" sz="1600" dirty="0">
                <a:latin typeface="Times New Roman" pitchFamily="18" charset="0"/>
                <a:cs typeface="Times New Roman" pitchFamily="18" charset="0"/>
              </a:rPr>
              <a:t>Ability to showcase and share NFT collections with other collectors on the platform.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174" y="1008046"/>
            <a:ext cx="4841905" cy="4841905"/>
          </a:xfrm>
          <a:prstGeom prst="rect">
            <a:avLst/>
          </a:prstGeom>
        </p:spPr>
      </p:pic>
    </p:spTree>
    <p:extLst>
      <p:ext uri="{BB962C8B-B14F-4D97-AF65-F5344CB8AC3E}">
        <p14:creationId xmlns:p14="http://schemas.microsoft.com/office/powerpoint/2010/main" val="3496252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95655" y="468756"/>
            <a:ext cx="6716995" cy="5324535"/>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Security and Transparency on the </a:t>
            </a:r>
            <a:r>
              <a:rPr lang="en-US" sz="2000" b="1" dirty="0" err="1">
                <a:latin typeface="Times New Roman" pitchFamily="18" charset="0"/>
                <a:cs typeface="Times New Roman" pitchFamily="18" charset="0"/>
              </a:rPr>
              <a:t>Blockchain</a:t>
            </a:r>
            <a:endParaRPr lang="en-US" sz="2000" b="1"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network offers unparalleled security and transparency when it comes to transactions. This is due to the decentralized nature of the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which means that there is no central authority or intermediary controlling the network. Instead, every participant in the network has a copy of the ledger, which is constantly updated and verified by all nodes in the network.</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This means that any attempt to tamper with the ledger would require a majority of the network's computing power, making it virtually impossible to alter transactions without detection. </a:t>
            </a:r>
          </a:p>
          <a:p>
            <a:pPr algn="just"/>
            <a:endParaRPr lang="en-US" sz="1600" dirty="0">
              <a:latin typeface="Times New Roman" pitchFamily="18" charset="0"/>
              <a:cs typeface="Times New Roman" pitchFamily="18" charset="0"/>
            </a:endParaRPr>
          </a:p>
          <a:p>
            <a:pPr marL="285750" indent="-285750" algn="just">
              <a:buFont typeface="Arial" pitchFamily="34" charset="0"/>
              <a:buChar char="•"/>
            </a:pPr>
            <a:r>
              <a:rPr lang="en-US" sz="1600" dirty="0">
                <a:latin typeface="Times New Roman" pitchFamily="18" charset="0"/>
                <a:cs typeface="Times New Roman" pitchFamily="18" charset="0"/>
              </a:rPr>
              <a:t>All transactions on the Blockchain are transparent and can be viewed by anyone on the network, ensuring complete accountability and trust between parties.</a:t>
            </a:r>
          </a:p>
          <a:p>
            <a:pPr marL="285750" indent="-285750" algn="just">
              <a:buFont typeface="Arial" pitchFamily="34" charset="0"/>
              <a:buChar char="•"/>
            </a:pPr>
            <a:r>
              <a:rPr lang="en-US" sz="1600" dirty="0">
                <a:latin typeface="Times New Roman" pitchFamily="18" charset="0"/>
                <a:cs typeface="Times New Roman" pitchFamily="18" charset="0"/>
              </a:rPr>
              <a:t>The use of smart contracts on the Blockchain ensures that transactions are executed automatically and without the need for intermediaries, reducing the risk of fraud and errors.</a:t>
            </a:r>
          </a:p>
          <a:p>
            <a:pPr marL="285750" indent="-285750" algn="just">
              <a:buFont typeface="Arial" pitchFamily="34" charset="0"/>
              <a:buChar char="•"/>
            </a:pPr>
            <a:r>
              <a:rPr lang="en-US" sz="1600" dirty="0">
                <a:latin typeface="Times New Roman" pitchFamily="18" charset="0"/>
                <a:cs typeface="Times New Roman" pitchFamily="18" charset="0"/>
              </a:rPr>
              <a:t>The immutable nature of the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ensures that all transactions are permanent and cannot be altered, providing a secure and reliable record of all transactions on the network.</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8510" y="922188"/>
            <a:ext cx="4148962" cy="4871103"/>
          </a:xfrm>
          <a:prstGeom prst="rect">
            <a:avLst/>
          </a:prstGeom>
        </p:spPr>
      </p:pic>
    </p:spTree>
    <p:extLst>
      <p:ext uri="{BB962C8B-B14F-4D97-AF65-F5344CB8AC3E}">
        <p14:creationId xmlns:p14="http://schemas.microsoft.com/office/powerpoint/2010/main" val="1842061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89660" y="598206"/>
            <a:ext cx="5093293" cy="1631216"/>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Our Unique Value Proposition</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NFT marketplace offers a unique value proposition that sets us apart from other marketplaces. We use a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network to ensure secure and transparent transactions for both buyers and sellers.</a:t>
            </a:r>
          </a:p>
        </p:txBody>
      </p:sp>
      <p:sp>
        <p:nvSpPr>
          <p:cNvPr id="3" name="TextBox 2"/>
          <p:cNvSpPr txBox="1"/>
          <p:nvPr/>
        </p:nvSpPr>
        <p:spPr>
          <a:xfrm>
            <a:off x="6742631" y="3859486"/>
            <a:ext cx="4401084" cy="1815882"/>
          </a:xfrm>
          <a:prstGeom prst="rect">
            <a:avLst/>
          </a:prstGeom>
          <a:noFill/>
        </p:spPr>
        <p:txBody>
          <a:bodyPr wrap="square" rtlCol="0">
            <a:spAutoFit/>
          </a:bodyPr>
          <a:lstStyle/>
          <a:p>
            <a:pPr algn="just"/>
            <a:r>
              <a:rPr lang="en-US" sz="1600" b="1" dirty="0">
                <a:latin typeface="Times New Roman" pitchFamily="18" charset="0"/>
                <a:cs typeface="Times New Roman" pitchFamily="18" charset="0"/>
              </a:rPr>
              <a:t>Transparent Transactions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network also provides transparency in transactions, allowing buyers and sellers to see the history of ownership and transaction details for each NFT. This ensures that all transactions are fair and transparent.</a:t>
            </a:r>
          </a:p>
        </p:txBody>
      </p:sp>
      <p:sp>
        <p:nvSpPr>
          <p:cNvPr id="5" name="TextBox 4"/>
          <p:cNvSpPr txBox="1"/>
          <p:nvPr/>
        </p:nvSpPr>
        <p:spPr>
          <a:xfrm>
            <a:off x="589661" y="3844001"/>
            <a:ext cx="5093292" cy="1569660"/>
          </a:xfrm>
          <a:prstGeom prst="rect">
            <a:avLst/>
          </a:prstGeom>
          <a:noFill/>
        </p:spPr>
        <p:txBody>
          <a:bodyPr wrap="square" rtlCol="0">
            <a:spAutoFit/>
          </a:bodyPr>
          <a:lstStyle/>
          <a:p>
            <a:pPr algn="just"/>
            <a:r>
              <a:rPr lang="en-US" sz="1600" b="1" dirty="0">
                <a:latin typeface="Times New Roman" pitchFamily="18" charset="0"/>
                <a:cs typeface="Times New Roman" pitchFamily="18" charset="0"/>
              </a:rPr>
              <a:t>Secure Transactions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network ensures that all transactions are secure and tamper-proof. This provides peace of mind to both buyers and sellers, knowing that their transactions are protected from fraud and hacking attempts.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39" t="19114" r="-239" b="22347"/>
          <a:stretch/>
        </p:blipFill>
        <p:spPr>
          <a:xfrm>
            <a:off x="6742631" y="940035"/>
            <a:ext cx="4610811" cy="2488963"/>
          </a:xfrm>
          <a:prstGeom prst="rect">
            <a:avLst/>
          </a:prstGeom>
        </p:spPr>
      </p:pic>
    </p:spTree>
    <p:extLst>
      <p:ext uri="{BB962C8B-B14F-4D97-AF65-F5344CB8AC3E}">
        <p14:creationId xmlns:p14="http://schemas.microsoft.com/office/powerpoint/2010/main" val="3887926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21294" y="487110"/>
            <a:ext cx="10849750" cy="1877437"/>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Introduction to NFTs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NFTs, or non-fungible tokens, are a type of digital asset that represent ownership of a unique item or piece of content. They are stored on a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network, which ensures their authenticity and prevents duplication or alteration.</a:t>
            </a:r>
          </a:p>
          <a:p>
            <a:pPr algn="just"/>
            <a:r>
              <a:rPr lang="en-US" sz="1600" dirty="0">
                <a:latin typeface="Times New Roman" pitchFamily="18" charset="0"/>
                <a:cs typeface="Times New Roman" pitchFamily="18" charset="0"/>
              </a:rPr>
              <a:t>NFTs have gained significant attention in the art market, as they allow for the sale and ownership of digital artwork. This has opened up new opportunities for artists and collectors alike, as it provides a way to monetize digital art and ensures its authenticity and provenance.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185" y="2910911"/>
            <a:ext cx="4934814" cy="276349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4000"/>
          <a:stretch/>
        </p:blipFill>
        <p:spPr>
          <a:xfrm>
            <a:off x="6436230" y="2910911"/>
            <a:ext cx="4934814" cy="2763496"/>
          </a:xfrm>
          <a:prstGeom prst="rect">
            <a:avLst/>
          </a:prstGeom>
        </p:spPr>
      </p:pic>
    </p:spTree>
    <p:extLst>
      <p:ext uri="{BB962C8B-B14F-4D97-AF65-F5344CB8AC3E}">
        <p14:creationId xmlns:p14="http://schemas.microsoft.com/office/powerpoint/2010/main" val="3523711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81113" y="589660"/>
            <a:ext cx="10947164" cy="5324535"/>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Future Work in NFT Marketplace using </a:t>
            </a:r>
            <a:r>
              <a:rPr lang="en-US" sz="2000" b="1" dirty="0" err="1">
                <a:latin typeface="Times New Roman" pitchFamily="18" charset="0"/>
                <a:cs typeface="Times New Roman" pitchFamily="18" charset="0"/>
              </a:rPr>
              <a:t>Blockchain</a:t>
            </a:r>
            <a:endParaRPr lang="en-US" sz="2000" b="1"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Potential of </a:t>
            </a:r>
            <a:r>
              <a:rPr lang="en-US" sz="1600" b="1" dirty="0" err="1">
                <a:latin typeface="Times New Roman" pitchFamily="18" charset="0"/>
                <a:cs typeface="Times New Roman" pitchFamily="18" charset="0"/>
              </a:rPr>
              <a:t>Blockchain</a:t>
            </a:r>
            <a:r>
              <a:rPr lang="en-US" sz="1600" b="1" dirty="0">
                <a:latin typeface="Times New Roman" pitchFamily="18" charset="0"/>
                <a:cs typeface="Times New Roman" pitchFamily="18" charset="0"/>
              </a:rPr>
              <a:t> Technology in NFT Marketplaces</a:t>
            </a:r>
          </a:p>
          <a:p>
            <a:pPr algn="just"/>
            <a:endParaRPr lang="en-US" sz="1600" b="1" dirty="0">
              <a:latin typeface="Times New Roman" pitchFamily="18" charset="0"/>
              <a:cs typeface="Times New Roman" pitchFamily="18" charset="0"/>
            </a:endParaRPr>
          </a:p>
          <a:p>
            <a:pPr algn="just"/>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technology provides a secure and transparent way to store and transfer digital assets. In NFT marketplaces,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can be used to ensure the authenticity and ownership of digital assets. This can help prevent fraud and increase trust in the marketplace.</a:t>
            </a:r>
          </a:p>
          <a:p>
            <a:pPr algn="just"/>
            <a:endParaRPr lang="en-US" sz="1600" dirty="0">
              <a:latin typeface="Times New Roman" pitchFamily="18" charset="0"/>
              <a:cs typeface="Times New Roman" pitchFamily="18" charset="0"/>
            </a:endParaRPr>
          </a:p>
          <a:p>
            <a:pPr algn="just"/>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technology can also be used to create smart contracts that automate the transfer of ownership and payment for NFTs. This can streamline the process and reduce the need for intermediaries.</a:t>
            </a:r>
          </a:p>
          <a:p>
            <a:pPr algn="just"/>
            <a:endParaRPr lang="en-US" sz="1600"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Future Work in NFT Marketplaces using </a:t>
            </a:r>
            <a:r>
              <a:rPr lang="en-US" sz="1600" b="1" dirty="0" err="1">
                <a:latin typeface="Times New Roman" pitchFamily="18" charset="0"/>
                <a:cs typeface="Times New Roman" pitchFamily="18" charset="0"/>
              </a:rPr>
              <a:t>Blockchain</a:t>
            </a:r>
            <a:endParaRPr lang="en-US" sz="1600" b="1"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future work in NFT marketplaces using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technology includes the development of new features and functionalities that leverage the benefits of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This includes the integration of decentralized finance (</a:t>
            </a:r>
            <a:r>
              <a:rPr lang="en-US" sz="1600" dirty="0" err="1">
                <a:latin typeface="Times New Roman" pitchFamily="18" charset="0"/>
                <a:cs typeface="Times New Roman" pitchFamily="18" charset="0"/>
              </a:rPr>
              <a:t>DeFi</a:t>
            </a:r>
            <a:r>
              <a:rPr lang="en-US" sz="1600" dirty="0">
                <a:latin typeface="Times New Roman" pitchFamily="18" charset="0"/>
                <a:cs typeface="Times New Roman" pitchFamily="18" charset="0"/>
              </a:rPr>
              <a:t>) protocols to enable peer-to-peer transactions and the use of smart contracts to automate the transfer of ownership and payment.</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Another area of future work is the development of new use cases for NFTs. This includes the creation of NFTs for physical assets, such as real estate or art, and the use of NFTs in gaming and virtual worlds.</a:t>
            </a:r>
          </a:p>
        </p:txBody>
      </p:sp>
    </p:spTree>
    <p:extLst>
      <p:ext uri="{BB962C8B-B14F-4D97-AF65-F5344CB8AC3E}">
        <p14:creationId xmlns:p14="http://schemas.microsoft.com/office/powerpoint/2010/main" val="871370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72568" y="538385"/>
            <a:ext cx="5588950" cy="2616101"/>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Challenges and Risks</a:t>
            </a:r>
          </a:p>
          <a:p>
            <a:pPr algn="just"/>
            <a:endParaRPr lang="en-US" sz="1600" b="1"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Security Risks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marketplace is highly susceptible to security risks such as hacking and data breaches. As the platform deals with high-value transactions, it is important to ensure that the security protocols are of the highest standards.</a:t>
            </a:r>
          </a:p>
        </p:txBody>
      </p:sp>
      <p:sp>
        <p:nvSpPr>
          <p:cNvPr id="3" name="TextBox 2"/>
          <p:cNvSpPr txBox="1"/>
          <p:nvPr/>
        </p:nvSpPr>
        <p:spPr>
          <a:xfrm>
            <a:off x="649480" y="3649053"/>
            <a:ext cx="5512038" cy="1569660"/>
          </a:xfrm>
          <a:prstGeom prst="rect">
            <a:avLst/>
          </a:prstGeom>
          <a:noFill/>
        </p:spPr>
        <p:txBody>
          <a:bodyPr wrap="square" rtlCol="0">
            <a:spAutoFit/>
          </a:bodyPr>
          <a:lstStyle/>
          <a:p>
            <a:pPr algn="just"/>
            <a:r>
              <a:rPr lang="en-US" sz="1600" b="1" dirty="0">
                <a:latin typeface="Times New Roman" pitchFamily="18" charset="0"/>
                <a:cs typeface="Times New Roman" pitchFamily="18" charset="0"/>
              </a:rPr>
              <a:t>Regulatory Challenges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regulatory environment for NFTs is still evolving, and there is a lack of clarity on how they will be treated by regulators. This could lead to legal challenges and uncertainty in the marketplace.</a:t>
            </a:r>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837" r="7047"/>
          <a:stretch/>
        </p:blipFill>
        <p:spPr>
          <a:xfrm>
            <a:off x="6571716" y="1167511"/>
            <a:ext cx="4879648" cy="4522975"/>
          </a:xfrm>
          <a:prstGeom prst="rect">
            <a:avLst/>
          </a:prstGeom>
        </p:spPr>
      </p:pic>
    </p:spTree>
    <p:extLst>
      <p:ext uri="{BB962C8B-B14F-4D97-AF65-F5344CB8AC3E}">
        <p14:creationId xmlns:p14="http://schemas.microsoft.com/office/powerpoint/2010/main" val="2015968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EB25DA-C0C1-B47F-6695-88107E49B12F}"/>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5C1DBA-E405-7806-7027-544E0AC543EF}"/>
              </a:ext>
            </a:extLst>
          </p:cNvPr>
          <p:cNvSpPr txBox="1"/>
          <p:nvPr/>
        </p:nvSpPr>
        <p:spPr>
          <a:xfrm>
            <a:off x="622169" y="584462"/>
            <a:ext cx="10947662" cy="3970318"/>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Limitations to the project</a:t>
            </a:r>
          </a:p>
          <a:p>
            <a:endParaRPr lang="en-IN" dirty="0"/>
          </a:p>
          <a:p>
            <a:pPr marL="342900" indent="-342900">
              <a:buAutoNum type="arabicPeriod"/>
            </a:pPr>
            <a:r>
              <a:rPr lang="en-IN" sz="1600" b="1" dirty="0">
                <a:latin typeface="Times New Roman" panose="02020603050405020304" pitchFamily="18" charset="0"/>
                <a:cs typeface="Times New Roman" panose="02020603050405020304" pitchFamily="18" charset="0"/>
              </a:rPr>
              <a:t>Third party application usage</a:t>
            </a:r>
            <a:r>
              <a:rPr lang="en-IN" dirty="0">
                <a:latin typeface="Times New Roman" panose="02020603050405020304" pitchFamily="18" charset="0"/>
                <a:cs typeface="Times New Roman" panose="02020603050405020304" pitchFamily="18" charset="0"/>
              </a:rPr>
              <a:t> :  Unavoidably, quite a lot of third party applications are being used , like the MetaMask Wallet, the Graph, to aid the project.</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2.  Minimal usage of Functionality </a:t>
            </a:r>
            <a:r>
              <a:rPr lang="en-IN" dirty="0">
                <a:latin typeface="Times New Roman" panose="02020603050405020304" pitchFamily="18" charset="0"/>
                <a:cs typeface="Times New Roman" panose="02020603050405020304" pitchFamily="18" charset="0"/>
              </a:rPr>
              <a:t>:  The contract doesn't allow the project to have exceed 40bits of code data.</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3.  Added features limitations</a:t>
            </a:r>
            <a:r>
              <a:rPr lang="en-IN" dirty="0">
                <a:latin typeface="Times New Roman" panose="02020603050405020304" pitchFamily="18" charset="0"/>
                <a:cs typeface="Times New Roman" panose="02020603050405020304" pitchFamily="18" charset="0"/>
              </a:rPr>
              <a:t> </a:t>
            </a:r>
            <a:r>
              <a:rPr lang="en-IN">
                <a:latin typeface="Times New Roman" panose="02020603050405020304" pitchFamily="18" charset="0"/>
                <a:cs typeface="Times New Roman" panose="02020603050405020304" pitchFamily="18" charset="0"/>
              </a:rPr>
              <a:t>: s</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 Recommendation System :  A very basic format of recommendation system has been applied on our project.</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b.  Auction System :   As mentioned earlier, the point of minimal usage of functionalities bounds us from  </a:t>
            </a:r>
          </a:p>
          <a:p>
            <a:r>
              <a:rPr lang="en-IN" dirty="0">
                <a:latin typeface="Times New Roman" panose="02020603050405020304" pitchFamily="18" charset="0"/>
                <a:cs typeface="Times New Roman" panose="02020603050405020304" pitchFamily="18" charset="0"/>
              </a:rPr>
              <a:t>                                       developing a proper heavy build auction system consisting of all possible functionalities,</a:t>
            </a:r>
          </a:p>
          <a:p>
            <a:r>
              <a:rPr lang="en-IN" dirty="0">
                <a:latin typeface="Times New Roman" panose="02020603050405020304" pitchFamily="18" charset="0"/>
                <a:cs typeface="Times New Roman" panose="02020603050405020304" pitchFamily="18" charset="0"/>
              </a:rPr>
              <a:t>                                       although, the basic auction system has been done, keeping the terms of limitations.  </a:t>
            </a:r>
          </a:p>
          <a:p>
            <a:pPr marL="342900" indent="-342900">
              <a:buAutoNum type="arabicPeriod"/>
            </a:pPr>
            <a:endParaRPr lang="en-IN" dirty="0"/>
          </a:p>
        </p:txBody>
      </p:sp>
    </p:spTree>
    <p:extLst>
      <p:ext uri="{BB962C8B-B14F-4D97-AF65-F5344CB8AC3E}">
        <p14:creationId xmlns:p14="http://schemas.microsoft.com/office/powerpoint/2010/main" val="3346633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46930" y="504202"/>
            <a:ext cx="10989891" cy="5078313"/>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Social Impact and Sustainability</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NFT marketplace is not just a platform for buying and selling digital assets, it is also a platform for social impact and sustainability.</a:t>
            </a:r>
          </a:p>
          <a:p>
            <a:pPr algn="just"/>
            <a:endParaRPr lang="en-US" sz="1600"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Social Impact</a:t>
            </a:r>
          </a:p>
          <a:p>
            <a:pPr algn="just"/>
            <a:endParaRPr lang="en-US" sz="1600" b="1" dirty="0">
              <a:latin typeface="Times New Roman" pitchFamily="18" charset="0"/>
              <a:cs typeface="Times New Roman" pitchFamily="18" charset="0"/>
            </a:endParaRPr>
          </a:p>
          <a:p>
            <a:pPr marL="285750" indent="-285750" algn="just">
              <a:buFont typeface="Arial" pitchFamily="34" charset="0"/>
              <a:buChar char="•"/>
            </a:pPr>
            <a:r>
              <a:rPr lang="en-US" sz="1600" dirty="0">
                <a:latin typeface="Times New Roman" pitchFamily="18" charset="0"/>
                <a:cs typeface="Times New Roman" pitchFamily="18" charset="0"/>
              </a:rPr>
              <a:t>We support emerging artists and creators by providing them with a platform to showcase their work and reach a wider audience.</a:t>
            </a:r>
          </a:p>
          <a:p>
            <a:pPr marL="285750" indent="-285750" algn="just">
              <a:buFont typeface="Arial" pitchFamily="34" charset="0"/>
              <a:buChar char="•"/>
            </a:pPr>
            <a:endParaRPr lang="en-US" sz="1600" dirty="0">
              <a:latin typeface="Times New Roman" pitchFamily="18" charset="0"/>
              <a:cs typeface="Times New Roman" pitchFamily="18" charset="0"/>
            </a:endParaRPr>
          </a:p>
          <a:p>
            <a:pPr marL="285750" indent="-285750" algn="just">
              <a:buFont typeface="Arial" pitchFamily="34" charset="0"/>
              <a:buChar char="•"/>
            </a:pPr>
            <a:r>
              <a:rPr lang="en-US" sz="1600" dirty="0">
                <a:latin typeface="Times New Roman" pitchFamily="18" charset="0"/>
                <a:cs typeface="Times New Roman" pitchFamily="18" charset="0"/>
              </a:rPr>
              <a:t>A portion of our profits goes towards supporting various charities and social causes that align with our values.</a:t>
            </a:r>
          </a:p>
          <a:p>
            <a:pPr algn="just"/>
            <a:endParaRPr lang="en-US" sz="1600"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Sustainability</a:t>
            </a:r>
          </a:p>
          <a:p>
            <a:pPr algn="just"/>
            <a:endParaRPr lang="en-US" sz="1600" b="1" dirty="0">
              <a:latin typeface="Times New Roman" pitchFamily="18" charset="0"/>
              <a:cs typeface="Times New Roman" pitchFamily="18" charset="0"/>
            </a:endParaRPr>
          </a:p>
          <a:p>
            <a:pPr marL="285750" indent="-285750" algn="just">
              <a:buFont typeface="Arial" pitchFamily="34" charset="0"/>
              <a:buChar char="•"/>
            </a:pPr>
            <a:r>
              <a:rPr lang="en-US" sz="1600" dirty="0">
                <a:latin typeface="Times New Roman" pitchFamily="18" charset="0"/>
                <a:cs typeface="Times New Roman" pitchFamily="18" charset="0"/>
              </a:rPr>
              <a:t>Our platform is built on a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network, which allows for secure and transparent transactions without the need for intermediaries, reducing the carbon footprint of the marketplace.</a:t>
            </a:r>
          </a:p>
          <a:p>
            <a:pPr marL="285750" indent="-285750" algn="just">
              <a:buFont typeface="Arial" pitchFamily="34" charset="0"/>
              <a:buChar char="•"/>
            </a:pPr>
            <a:endParaRPr lang="en-US" sz="1600" dirty="0">
              <a:latin typeface="Times New Roman" pitchFamily="18" charset="0"/>
              <a:cs typeface="Times New Roman" pitchFamily="18" charset="0"/>
            </a:endParaRPr>
          </a:p>
          <a:p>
            <a:pPr marL="285750" indent="-285750" algn="just">
              <a:buFont typeface="Arial" pitchFamily="34" charset="0"/>
              <a:buChar char="•"/>
            </a:pPr>
            <a:r>
              <a:rPr lang="en-US" sz="1600" dirty="0">
                <a:latin typeface="Times New Roman" pitchFamily="18" charset="0"/>
                <a:cs typeface="Times New Roman" pitchFamily="18" charset="0"/>
              </a:rPr>
              <a:t>We are committed to reducing our environmental impact by implementing sustainable practices in our operations and encouraging our users to do the same.</a:t>
            </a:r>
          </a:p>
        </p:txBody>
      </p:sp>
    </p:spTree>
    <p:extLst>
      <p:ext uri="{BB962C8B-B14F-4D97-AF65-F5344CB8AC3E}">
        <p14:creationId xmlns:p14="http://schemas.microsoft.com/office/powerpoint/2010/main" val="399621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64023" y="555476"/>
            <a:ext cx="10964254" cy="5386090"/>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Conclusion</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In conclusion, the use of blockchain technology in the NFT marketplace has revolutionized the way we think about digital ownership and provenance. With the ability to verify the authenticity and ownership of digital assets, the NFT marketplace has opened up new possibilities for creators, collectors, and investors alike.</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As we move forward, it is important to continue exploring the potential of blockchain technology in the art world and beyond. By leveraging the transparency and security of blockchain, we can create new opportunities for collaboration and innovation that were previously impossible.</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Thank you for your time and attention. We hope this presentation has provided valuable insights into the exciting world of NFTs and blockchain technology.</a:t>
            </a: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Project Link</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hlinkClick r:id="rId2"/>
              </a:rPr>
              <a:t>https://github.com/sayak23082002/Final-Year-Project</a:t>
            </a:r>
            <a:r>
              <a:rPr lang="en-US" sz="1600" dirty="0">
                <a:latin typeface="Times New Roman" pitchFamily="18" charset="0"/>
                <a:cs typeface="Times New Roman" pitchFamily="18" charset="0"/>
              </a:rPr>
              <a:t> </a:t>
            </a: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688660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29839" y="495656"/>
            <a:ext cx="10793339" cy="3600986"/>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Team and Advisors</a:t>
            </a:r>
          </a:p>
          <a:p>
            <a:pPr algn="just"/>
            <a:endParaRPr lang="en-US" sz="16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Our team is composed of experienced blockchain developers, NFT enthusiasts, and marketing experts who are all passionate about revolutionizing the NFT marketplace. Here are some of our key team members and advisors:</a:t>
            </a:r>
          </a:p>
          <a:p>
            <a:pPr algn="just"/>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Team Members</a:t>
            </a:r>
          </a:p>
          <a:p>
            <a:pPr algn="just"/>
            <a:endParaRPr lang="en-US" sz="1600" b="1" dirty="0">
              <a:latin typeface="Times New Roman" pitchFamily="18" charset="0"/>
              <a:cs typeface="Times New Roman" pitchFamily="18" charset="0"/>
            </a:endParaRPr>
          </a:p>
          <a:p>
            <a:pPr algn="just">
              <a:lnSpc>
                <a:spcPct val="150000"/>
              </a:lnSpc>
            </a:pPr>
            <a:r>
              <a:rPr lang="en-US" sz="1600" dirty="0">
                <a:latin typeface="Times New Roman" pitchFamily="18" charset="0"/>
                <a:cs typeface="Times New Roman" pitchFamily="18" charset="0"/>
              </a:rPr>
              <a:t>Arpan Basu  (Roll No. 12200120044)</a:t>
            </a:r>
          </a:p>
          <a:p>
            <a:pPr algn="just">
              <a:lnSpc>
                <a:spcPct val="150000"/>
              </a:lnSpc>
            </a:pPr>
            <a:r>
              <a:rPr lang="en-US" sz="1600" dirty="0" err="1">
                <a:latin typeface="Times New Roman" pitchFamily="18" charset="0"/>
                <a:cs typeface="Times New Roman" pitchFamily="18" charset="0"/>
              </a:rPr>
              <a:t>Sayak</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Karui</a:t>
            </a:r>
            <a:r>
              <a:rPr lang="en-US" sz="1600" dirty="0">
                <a:latin typeface="Times New Roman" pitchFamily="18" charset="0"/>
                <a:cs typeface="Times New Roman" pitchFamily="18" charset="0"/>
              </a:rPr>
              <a:t>  (Roll No. 12200120023) </a:t>
            </a:r>
          </a:p>
          <a:p>
            <a:pPr algn="just">
              <a:lnSpc>
                <a:spcPct val="150000"/>
              </a:lnSpc>
            </a:pPr>
            <a:r>
              <a:rPr lang="en-US" sz="1600" dirty="0" err="1">
                <a:latin typeface="Times New Roman" pitchFamily="18" charset="0"/>
                <a:cs typeface="Times New Roman" pitchFamily="18" charset="0"/>
              </a:rPr>
              <a:t>Soumyak</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Mitra</a:t>
            </a:r>
            <a:r>
              <a:rPr lang="en-US" sz="1600" dirty="0">
                <a:latin typeface="Times New Roman" pitchFamily="18" charset="0"/>
                <a:cs typeface="Times New Roman" pitchFamily="18" charset="0"/>
              </a:rPr>
              <a:t>  (Roll No. 12200121065) </a:t>
            </a:r>
          </a:p>
          <a:p>
            <a:pPr algn="just">
              <a:lnSpc>
                <a:spcPct val="150000"/>
              </a:lnSpc>
            </a:pPr>
            <a:r>
              <a:rPr lang="en-US" sz="1600" dirty="0" err="1">
                <a:latin typeface="Times New Roman" pitchFamily="18" charset="0"/>
                <a:cs typeface="Times New Roman" pitchFamily="18" charset="0"/>
              </a:rPr>
              <a:t>Anubhav</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Routh</a:t>
            </a:r>
            <a:r>
              <a:rPr lang="en-US" sz="1600" dirty="0">
                <a:latin typeface="Times New Roman" pitchFamily="18" charset="0"/>
                <a:cs typeface="Times New Roman" pitchFamily="18" charset="0"/>
              </a:rPr>
              <a:t>  (Roll No. 12200121062)</a:t>
            </a:r>
          </a:p>
        </p:txBody>
      </p:sp>
    </p:spTree>
    <p:extLst>
      <p:ext uri="{BB962C8B-B14F-4D97-AF65-F5344CB8AC3E}">
        <p14:creationId xmlns:p14="http://schemas.microsoft.com/office/powerpoint/2010/main" val="92725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365475" y="3136612"/>
            <a:ext cx="3461047" cy="584775"/>
          </a:xfrm>
          <a:prstGeom prst="rect">
            <a:avLst/>
          </a:prstGeom>
          <a:noFill/>
        </p:spPr>
        <p:txBody>
          <a:bodyPr wrap="square" rtlCol="0">
            <a:spAutoFit/>
          </a:bodyPr>
          <a:lstStyle/>
          <a:p>
            <a:r>
              <a:rPr lang="en-US" sz="3200" b="1" dirty="0">
                <a:latin typeface="Times New Roman" pitchFamily="18" charset="0"/>
                <a:cs typeface="Times New Roman" pitchFamily="18" charset="0"/>
              </a:rPr>
              <a:t>      Thank You</a:t>
            </a:r>
          </a:p>
        </p:txBody>
      </p:sp>
    </p:spTree>
    <p:extLst>
      <p:ext uri="{BB962C8B-B14F-4D97-AF65-F5344CB8AC3E}">
        <p14:creationId xmlns:p14="http://schemas.microsoft.com/office/powerpoint/2010/main" val="1277176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6"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36661" y="615409"/>
            <a:ext cx="5684246" cy="400110"/>
          </a:xfrm>
          <a:prstGeom prst="rect">
            <a:avLst/>
          </a:prstGeom>
          <a:noFill/>
        </p:spPr>
        <p:txBody>
          <a:bodyPr wrap="square" rtlCol="0">
            <a:spAutoFit/>
          </a:bodyPr>
          <a:lstStyle/>
          <a:p>
            <a:r>
              <a:rPr lang="en-US" sz="2000" b="1" dirty="0">
                <a:latin typeface="Times New Roman" pitchFamily="18" charset="0"/>
                <a:cs typeface="Times New Roman" pitchFamily="18" charset="0"/>
              </a:rPr>
              <a:t>NFT Marketplaces </a:t>
            </a:r>
            <a:r>
              <a:rPr lang="en-US" sz="2000" b="1" dirty="0" err="1">
                <a:latin typeface="Times New Roman" pitchFamily="18" charset="0"/>
                <a:cs typeface="Times New Roman" pitchFamily="18" charset="0"/>
              </a:rPr>
              <a:t>vs</a:t>
            </a:r>
            <a:r>
              <a:rPr lang="en-US" sz="2000" b="1" dirty="0">
                <a:latin typeface="Times New Roman" pitchFamily="18" charset="0"/>
                <a:cs typeface="Times New Roman" pitchFamily="18" charset="0"/>
              </a:rPr>
              <a:t> Traditional </a:t>
            </a:r>
            <a:r>
              <a:rPr lang="en-US" sz="2000" b="1" dirty="0" err="1">
                <a:latin typeface="Times New Roman" pitchFamily="18" charset="0"/>
                <a:cs typeface="Times New Roman" pitchFamily="18" charset="0"/>
              </a:rPr>
              <a:t>Makerplaces</a:t>
            </a:r>
            <a:endParaRPr lang="en-US" sz="2000" b="1" dirty="0">
              <a:latin typeface="Times New Roman" pitchFamily="18" charset="0"/>
              <a:cs typeface="Times New Roman" pitchFamily="18" charset="0"/>
            </a:endParaRPr>
          </a:p>
        </p:txBody>
      </p:sp>
      <p:sp>
        <p:nvSpPr>
          <p:cNvPr id="2" name="TextBox 1"/>
          <p:cNvSpPr txBox="1"/>
          <p:nvPr/>
        </p:nvSpPr>
        <p:spPr>
          <a:xfrm>
            <a:off x="636660" y="1468267"/>
            <a:ext cx="4499361" cy="1846659"/>
          </a:xfrm>
          <a:prstGeom prst="rect">
            <a:avLst/>
          </a:prstGeom>
          <a:noFill/>
        </p:spPr>
        <p:txBody>
          <a:bodyPr wrap="square" rtlCol="0">
            <a:spAutoFit/>
          </a:bodyPr>
          <a:lstStyle/>
          <a:p>
            <a:pPr algn="just"/>
            <a:r>
              <a:rPr lang="en-US" b="1" dirty="0">
                <a:latin typeface="Times New Roman" pitchFamily="18" charset="0"/>
                <a:cs typeface="Times New Roman" pitchFamily="18" charset="0"/>
              </a:rPr>
              <a:t>Traditional </a:t>
            </a:r>
            <a:r>
              <a:rPr lang="en-US" b="1" dirty="0" err="1">
                <a:latin typeface="Times New Roman" pitchFamily="18" charset="0"/>
                <a:cs typeface="Times New Roman" pitchFamily="18" charset="0"/>
              </a:rPr>
              <a:t>Makerplaces</a:t>
            </a:r>
            <a:endParaRPr lang="en-US" b="1"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Traditional </a:t>
            </a:r>
            <a:r>
              <a:rPr lang="en-US" sz="1600" dirty="0" err="1">
                <a:latin typeface="Times New Roman" pitchFamily="18" charset="0"/>
                <a:cs typeface="Times New Roman" pitchFamily="18" charset="0"/>
              </a:rPr>
              <a:t>makerplaces</a:t>
            </a:r>
            <a:r>
              <a:rPr lang="en-US" sz="1600" dirty="0">
                <a:latin typeface="Times New Roman" pitchFamily="18" charset="0"/>
                <a:cs typeface="Times New Roman" pitchFamily="18" charset="0"/>
              </a:rPr>
              <a:t> are platforms that allow creators to sell their products directly to consumers. These platforms typically charge a commission on each sale and may have limited features for managing inventory and orders.</a:t>
            </a:r>
          </a:p>
        </p:txBody>
      </p:sp>
      <p:sp>
        <p:nvSpPr>
          <p:cNvPr id="3" name="TextBox 2"/>
          <p:cNvSpPr txBox="1"/>
          <p:nvPr/>
        </p:nvSpPr>
        <p:spPr>
          <a:xfrm>
            <a:off x="6234157" y="1475203"/>
            <a:ext cx="4499361" cy="2092881"/>
          </a:xfrm>
          <a:prstGeom prst="rect">
            <a:avLst/>
          </a:prstGeom>
          <a:noFill/>
        </p:spPr>
        <p:txBody>
          <a:bodyPr wrap="square" rtlCol="0">
            <a:spAutoFit/>
          </a:bodyPr>
          <a:lstStyle/>
          <a:p>
            <a:pPr algn="just"/>
            <a:r>
              <a:rPr lang="en-US" b="1" dirty="0">
                <a:latin typeface="Times New Roman" pitchFamily="18" charset="0"/>
                <a:cs typeface="Times New Roman" pitchFamily="18" charset="0"/>
              </a:rPr>
              <a:t>NFT Marketplaces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NFT marketplaces use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technology to create a decentralized platform for buying and selling digital assets, such as art, music, and collectibles. These marketplaces typically charge a commission on each sale and may offer additional features for managing inventory and orders.</a:t>
            </a:r>
          </a:p>
        </p:txBody>
      </p:sp>
      <p:sp>
        <p:nvSpPr>
          <p:cNvPr id="6" name="TextBox 5"/>
          <p:cNvSpPr txBox="1"/>
          <p:nvPr/>
        </p:nvSpPr>
        <p:spPr>
          <a:xfrm>
            <a:off x="636661" y="3933074"/>
            <a:ext cx="10096857" cy="1877437"/>
          </a:xfrm>
          <a:prstGeom prst="rect">
            <a:avLst/>
          </a:prstGeom>
          <a:noFill/>
        </p:spPr>
        <p:txBody>
          <a:bodyPr wrap="square" rtlCol="0">
            <a:spAutoFit/>
          </a:bodyPr>
          <a:lstStyle/>
          <a:p>
            <a:pPr algn="just"/>
            <a:r>
              <a:rPr lang="en-US" b="1" dirty="0">
                <a:latin typeface="Times New Roman" pitchFamily="18" charset="0"/>
                <a:cs typeface="Times New Roman" pitchFamily="18" charset="0"/>
              </a:rPr>
              <a:t>Key Differences</a:t>
            </a:r>
          </a:p>
          <a:p>
            <a:pPr algn="just"/>
            <a:endParaRPr lang="en-US" b="1" dirty="0">
              <a:latin typeface="Times New Roman" pitchFamily="18" charset="0"/>
              <a:cs typeface="Times New Roman" pitchFamily="18" charset="0"/>
            </a:endParaRPr>
          </a:p>
          <a:p>
            <a:pPr marL="285750" indent="-285750" algn="just">
              <a:buFont typeface="Arial" pitchFamily="34" charset="0"/>
              <a:buChar char="•"/>
            </a:pPr>
            <a:r>
              <a:rPr lang="en-US" sz="1600" dirty="0">
                <a:latin typeface="Times New Roman" pitchFamily="18" charset="0"/>
                <a:cs typeface="Times New Roman" pitchFamily="18" charset="0"/>
              </a:rPr>
              <a:t>NFT marketplaces use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technology, which provides a secure and transparent way to manage digital assets.</a:t>
            </a:r>
          </a:p>
          <a:p>
            <a:pPr marL="285750" indent="-285750" algn="just">
              <a:buFont typeface="Arial" pitchFamily="34" charset="0"/>
              <a:buChar char="•"/>
            </a:pPr>
            <a:r>
              <a:rPr lang="en-US" sz="1600" dirty="0">
                <a:latin typeface="Times New Roman" pitchFamily="18" charset="0"/>
                <a:cs typeface="Times New Roman" pitchFamily="18" charset="0"/>
              </a:rPr>
              <a:t>NFT marketplaces typically offer additional features for managing inventory and orders, such as smart contracts and automated payments.</a:t>
            </a:r>
          </a:p>
          <a:p>
            <a:pPr marL="285750" indent="-285750" algn="just">
              <a:buFont typeface="Arial" pitchFamily="34" charset="0"/>
              <a:buChar char="•"/>
            </a:pPr>
            <a:r>
              <a:rPr lang="en-US" sz="1600" dirty="0">
                <a:latin typeface="Times New Roman" pitchFamily="18" charset="0"/>
                <a:cs typeface="Times New Roman" pitchFamily="18" charset="0"/>
              </a:rPr>
              <a:t>NFT marketplaces may have a smaller commission rate than traditional </a:t>
            </a:r>
            <a:r>
              <a:rPr lang="en-US" sz="1600" dirty="0" err="1">
                <a:latin typeface="Times New Roman" pitchFamily="18" charset="0"/>
                <a:cs typeface="Times New Roman" pitchFamily="18" charset="0"/>
              </a:rPr>
              <a:t>makerplaces</a:t>
            </a:r>
            <a:r>
              <a:rPr lang="en-US" sz="1600" dirty="0">
                <a:latin typeface="Times New Roman" pitchFamily="18" charset="0"/>
                <a:cs typeface="Times New Roman" pitchFamily="18" charset="0"/>
              </a:rPr>
              <a:t>, as they do not need to pay for physical inventory or shipping.</a:t>
            </a:r>
          </a:p>
        </p:txBody>
      </p:sp>
    </p:spTree>
    <p:extLst>
      <p:ext uri="{BB962C8B-B14F-4D97-AF65-F5344CB8AC3E}">
        <p14:creationId xmlns:p14="http://schemas.microsoft.com/office/powerpoint/2010/main" val="45217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18737" y="547819"/>
            <a:ext cx="11103541" cy="2862322"/>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How Blockchain Technology Works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Blockchain technology is a decentralized, digital ledger that records transactions on multiple computers in a secure and transparent way. Each block in the chain contains a number of transactions, and every time a new transaction occurs, it is added to the chain and verified by a network of computers. Once verified, the transaction becomes a permanent part of the blockchain, and it cannot be altered or deleted.</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relevance of blockchain technology to NFTs lies in the fact that NFTs are essentially digital assets that need to be verified and authenticated. By using blockchain technology, NFT marketplaces can ensure that each NFT is unique and cannot be duplicated or replicated. Additionally, blockchain technology allows for secure and transparent transactions, which is crucial for the buying and selling of NFTs.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630" y="3299216"/>
            <a:ext cx="5537754" cy="2768877"/>
          </a:xfrm>
          <a:prstGeom prst="rect">
            <a:avLst/>
          </a:prstGeom>
        </p:spPr>
      </p:pic>
    </p:spTree>
    <p:extLst>
      <p:ext uri="{BB962C8B-B14F-4D97-AF65-F5344CB8AC3E}">
        <p14:creationId xmlns:p14="http://schemas.microsoft.com/office/powerpoint/2010/main" val="349164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14386" y="483241"/>
            <a:ext cx="3266912" cy="400110"/>
          </a:xfrm>
          <a:prstGeom prst="rect">
            <a:avLst/>
          </a:prstGeom>
          <a:noFill/>
        </p:spPr>
        <p:txBody>
          <a:bodyPr wrap="square" rtlCol="0">
            <a:spAutoFit/>
          </a:bodyPr>
          <a:lstStyle/>
          <a:p>
            <a:r>
              <a:rPr lang="en-US" sz="2000" b="1" dirty="0" err="1">
                <a:latin typeface="Times New Roman" pitchFamily="18" charset="0"/>
                <a:cs typeface="Times New Roman" pitchFamily="18" charset="0"/>
              </a:rPr>
              <a:t>Ethereum</a:t>
            </a:r>
            <a:r>
              <a:rPr lang="en-US" sz="2000" b="1" dirty="0">
                <a:latin typeface="Times New Roman" pitchFamily="18" charset="0"/>
                <a:cs typeface="Times New Roman" pitchFamily="18" charset="0"/>
              </a:rPr>
              <a:t> in </a:t>
            </a:r>
            <a:r>
              <a:rPr lang="en-US" sz="2000" b="1" dirty="0" err="1">
                <a:latin typeface="Times New Roman" pitchFamily="18" charset="0"/>
                <a:cs typeface="Times New Roman" pitchFamily="18" charset="0"/>
              </a:rPr>
              <a:t>Blockchain</a:t>
            </a:r>
            <a:endParaRPr lang="en-US" sz="2000" b="1" dirty="0">
              <a:latin typeface="Times New Roman" pitchFamily="18" charset="0"/>
              <a:cs typeface="Times New Roman" pitchFamily="18" charset="0"/>
            </a:endParaRPr>
          </a:p>
        </p:txBody>
      </p:sp>
      <p:sp>
        <p:nvSpPr>
          <p:cNvPr id="2" name="TextBox 1"/>
          <p:cNvSpPr txBox="1"/>
          <p:nvPr/>
        </p:nvSpPr>
        <p:spPr>
          <a:xfrm>
            <a:off x="700755" y="2981078"/>
            <a:ext cx="5076202" cy="3108543"/>
          </a:xfrm>
          <a:prstGeom prst="rect">
            <a:avLst/>
          </a:prstGeom>
          <a:noFill/>
        </p:spPr>
        <p:txBody>
          <a:bodyPr wrap="square" rtlCol="0">
            <a:spAutoFit/>
          </a:bodyPr>
          <a:lstStyle/>
          <a:p>
            <a:pPr algn="just"/>
            <a:r>
              <a:rPr lang="en-US" b="1" dirty="0" err="1">
                <a:latin typeface="Times New Roman" pitchFamily="18" charset="0"/>
                <a:cs typeface="Times New Roman" pitchFamily="18" charset="0"/>
              </a:rPr>
              <a:t>Ethereum</a:t>
            </a:r>
            <a:r>
              <a:rPr lang="en-US" b="1" dirty="0">
                <a:latin typeface="Times New Roman" pitchFamily="18" charset="0"/>
                <a:cs typeface="Times New Roman" pitchFamily="18" charset="0"/>
              </a:rPr>
              <a:t> and </a:t>
            </a:r>
            <a:r>
              <a:rPr lang="en-US" b="1" dirty="0" err="1">
                <a:latin typeface="Times New Roman" pitchFamily="18" charset="0"/>
                <a:cs typeface="Times New Roman" pitchFamily="18" charset="0"/>
              </a:rPr>
              <a:t>Blockchain</a:t>
            </a:r>
            <a:endParaRPr lang="en-US" b="1" dirty="0">
              <a:latin typeface="Times New Roman" pitchFamily="18" charset="0"/>
              <a:cs typeface="Times New Roman" pitchFamily="18" charset="0"/>
            </a:endParaRPr>
          </a:p>
          <a:p>
            <a:pPr algn="just"/>
            <a:endParaRPr lang="en-US" b="1" dirty="0">
              <a:latin typeface="Times New Roman" pitchFamily="18" charset="0"/>
              <a:cs typeface="Times New Roman" pitchFamily="18" charset="0"/>
            </a:endParaRPr>
          </a:p>
          <a:p>
            <a:pPr algn="just"/>
            <a:r>
              <a:rPr lang="en-US" sz="1600" dirty="0" err="1">
                <a:latin typeface="Times New Roman" pitchFamily="18" charset="0"/>
                <a:cs typeface="Times New Roman" pitchFamily="18" charset="0"/>
              </a:rPr>
              <a:t>Ethereum</a:t>
            </a:r>
            <a:r>
              <a:rPr lang="en-US" sz="1600" dirty="0">
                <a:latin typeface="Times New Roman" pitchFamily="18" charset="0"/>
                <a:cs typeface="Times New Roman" pitchFamily="18" charset="0"/>
              </a:rPr>
              <a:t> is a decentralized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platform that enables the creation of smart contracts and decentralized applications (</a:t>
            </a:r>
            <a:r>
              <a:rPr lang="en-US" sz="1600" dirty="0" err="1">
                <a:latin typeface="Times New Roman" pitchFamily="18" charset="0"/>
                <a:cs typeface="Times New Roman" pitchFamily="18" charset="0"/>
              </a:rPr>
              <a:t>dApps</a:t>
            </a:r>
            <a:r>
              <a:rPr lang="en-US" sz="1600" dirty="0">
                <a:latin typeface="Times New Roman" pitchFamily="18" charset="0"/>
                <a:cs typeface="Times New Roman" pitchFamily="18" charset="0"/>
              </a:rPr>
              <a:t>). It was launched in 2015 and has since become one of the most popular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platforms in the world.</a:t>
            </a:r>
          </a:p>
          <a:p>
            <a:pPr algn="just"/>
            <a:endParaRPr lang="en-US" sz="1600" dirty="0">
              <a:latin typeface="Times New Roman" pitchFamily="18" charset="0"/>
              <a:cs typeface="Times New Roman" pitchFamily="18" charset="0"/>
            </a:endParaRPr>
          </a:p>
          <a:p>
            <a:pPr algn="just"/>
            <a:r>
              <a:rPr lang="en-US" sz="1600" dirty="0" err="1">
                <a:latin typeface="Times New Roman" pitchFamily="18" charset="0"/>
                <a:cs typeface="Times New Roman" pitchFamily="18" charset="0"/>
              </a:rPr>
              <a:t>Ethereum's</a:t>
            </a:r>
            <a:r>
              <a:rPr lang="en-US" sz="1600" dirty="0">
                <a:latin typeface="Times New Roman" pitchFamily="18" charset="0"/>
                <a:cs typeface="Times New Roman" pitchFamily="18" charset="0"/>
              </a:rPr>
              <a:t> smart contracts allow for the creation of decentralized applications that can be used for a variety of purposes, including the creation and trading of non-fungible tokens (NFTs).</a:t>
            </a:r>
          </a:p>
        </p:txBody>
      </p:sp>
      <p:sp>
        <p:nvSpPr>
          <p:cNvPr id="5" name="TextBox 4"/>
          <p:cNvSpPr txBox="1"/>
          <p:nvPr/>
        </p:nvSpPr>
        <p:spPr>
          <a:xfrm>
            <a:off x="6580262" y="2836411"/>
            <a:ext cx="5076202" cy="3323987"/>
          </a:xfrm>
          <a:prstGeom prst="rect">
            <a:avLst/>
          </a:prstGeom>
          <a:noFill/>
        </p:spPr>
        <p:txBody>
          <a:bodyPr wrap="square" rtlCol="0">
            <a:spAutoFit/>
          </a:bodyPr>
          <a:lstStyle/>
          <a:p>
            <a:pPr algn="just"/>
            <a:r>
              <a:rPr lang="en-US" b="1" dirty="0">
                <a:latin typeface="Times New Roman" pitchFamily="18" charset="0"/>
                <a:cs typeface="Times New Roman" pitchFamily="18" charset="0"/>
              </a:rPr>
              <a:t>NFTs and </a:t>
            </a:r>
            <a:r>
              <a:rPr lang="en-US" b="1" dirty="0" err="1">
                <a:latin typeface="Times New Roman" pitchFamily="18" charset="0"/>
                <a:cs typeface="Times New Roman" pitchFamily="18" charset="0"/>
              </a:rPr>
              <a:t>Ethereum</a:t>
            </a:r>
            <a:endParaRPr lang="en-US" b="1"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NFTs are unique digital assets that are stored on a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and can represent anything from art to music to collectibles. </a:t>
            </a:r>
            <a:r>
              <a:rPr lang="en-US" sz="1600" dirty="0" err="1">
                <a:latin typeface="Times New Roman" pitchFamily="18" charset="0"/>
                <a:cs typeface="Times New Roman" pitchFamily="18" charset="0"/>
              </a:rPr>
              <a:t>Ethereum's</a:t>
            </a:r>
            <a:r>
              <a:rPr lang="en-US" sz="1600" dirty="0">
                <a:latin typeface="Times New Roman" pitchFamily="18" charset="0"/>
                <a:cs typeface="Times New Roman" pitchFamily="18" charset="0"/>
              </a:rPr>
              <a:t> smart contracts make it possible to create and trade NFTs in a decentralized and transparent way.</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NFT marketplace has exploded in recent years, with sales of NFTs reaching millions of dollars. </a:t>
            </a:r>
            <a:r>
              <a:rPr lang="en-US" sz="1600" dirty="0" err="1">
                <a:latin typeface="Times New Roman" pitchFamily="18" charset="0"/>
                <a:cs typeface="Times New Roman" pitchFamily="18" charset="0"/>
              </a:rPr>
              <a:t>Ethereum's</a:t>
            </a:r>
            <a:r>
              <a:rPr lang="en-US" sz="1600" dirty="0">
                <a:latin typeface="Times New Roman" pitchFamily="18" charset="0"/>
                <a:cs typeface="Times New Roman" pitchFamily="18" charset="0"/>
              </a:rPr>
              <a:t> smart contracts have played a key role in this growth, enabling the creation and trading of NFTs in a secure and transparent way.</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2143172" y="1021303"/>
            <a:ext cx="2191368" cy="178517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543" y="883351"/>
            <a:ext cx="3173640" cy="1785172"/>
          </a:xfrm>
          <a:prstGeom prst="rect">
            <a:avLst/>
          </a:prstGeom>
        </p:spPr>
      </p:pic>
    </p:spTree>
    <p:extLst>
      <p:ext uri="{BB962C8B-B14F-4D97-AF65-F5344CB8AC3E}">
        <p14:creationId xmlns:p14="http://schemas.microsoft.com/office/powerpoint/2010/main" val="3491642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21747" y="638193"/>
            <a:ext cx="5932878" cy="4339650"/>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Using MetaMask Wallet as a Provider in </a:t>
            </a:r>
            <a:r>
              <a:rPr lang="en-US" sz="2000" b="1" dirty="0" err="1">
                <a:latin typeface="Times New Roman" pitchFamily="18" charset="0"/>
                <a:cs typeface="Times New Roman" pitchFamily="18" charset="0"/>
              </a:rPr>
              <a:t>Dapps</a:t>
            </a:r>
            <a:endParaRPr lang="en-US" sz="2000" b="1"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endParaRPr lang="en-US" sz="1600" b="1" dirty="0">
              <a:latin typeface="Times New Roman" pitchFamily="18" charset="0"/>
              <a:cs typeface="Times New Roman" pitchFamily="18" charset="0"/>
            </a:endParaRPr>
          </a:p>
          <a:p>
            <a:pPr algn="just"/>
            <a:r>
              <a:rPr lang="en-US" sz="1600" b="1" dirty="0">
                <a:latin typeface="Times New Roman" pitchFamily="18" charset="0"/>
                <a:cs typeface="Times New Roman" pitchFamily="18" charset="0"/>
              </a:rPr>
              <a:t>Optimizing Gas Price</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To optimize gas price when using MetaMask wallet as a provider in </a:t>
            </a:r>
            <a:r>
              <a:rPr lang="en-US" sz="1600" dirty="0" err="1">
                <a:latin typeface="Times New Roman" pitchFamily="18" charset="0"/>
                <a:cs typeface="Times New Roman" pitchFamily="18" charset="0"/>
              </a:rPr>
              <a:t>dapps</a:t>
            </a:r>
            <a:r>
              <a:rPr lang="en-US" sz="1600" dirty="0">
                <a:latin typeface="Times New Roman" pitchFamily="18" charset="0"/>
                <a:cs typeface="Times New Roman" pitchFamily="18" charset="0"/>
              </a:rPr>
              <a:t>, follow these steps:</a:t>
            </a:r>
          </a:p>
          <a:p>
            <a:pPr algn="just"/>
            <a:endParaRPr lang="en-US" sz="1600" dirty="0">
              <a:latin typeface="Times New Roman" pitchFamily="18" charset="0"/>
              <a:cs typeface="Times New Roman" pitchFamily="18" charset="0"/>
            </a:endParaRPr>
          </a:p>
          <a:p>
            <a:pPr marL="285750" indent="-285750" algn="just">
              <a:buFont typeface="Arial" pitchFamily="34" charset="0"/>
              <a:buChar char="•"/>
            </a:pPr>
            <a:r>
              <a:rPr lang="en-US" sz="1600" dirty="0">
                <a:latin typeface="Times New Roman" pitchFamily="18" charset="0"/>
                <a:cs typeface="Times New Roman" pitchFamily="18" charset="0"/>
              </a:rPr>
              <a:t>Ensure that your </a:t>
            </a:r>
            <a:r>
              <a:rPr lang="en-US" sz="1600" dirty="0" err="1">
                <a:latin typeface="Times New Roman" pitchFamily="18" charset="0"/>
                <a:cs typeface="Times New Roman" pitchFamily="18" charset="0"/>
              </a:rPr>
              <a:t>Metamask</a:t>
            </a:r>
            <a:r>
              <a:rPr lang="en-US" sz="1600" dirty="0">
                <a:latin typeface="Times New Roman" pitchFamily="18" charset="0"/>
                <a:cs typeface="Times New Roman" pitchFamily="18" charset="0"/>
              </a:rPr>
              <a:t> wallet is connected to a reliable network with low transaction fees.</a:t>
            </a:r>
          </a:p>
          <a:p>
            <a:pPr algn="just"/>
            <a:endParaRPr lang="en-US" sz="1600" dirty="0">
              <a:latin typeface="Times New Roman" pitchFamily="18" charset="0"/>
              <a:cs typeface="Times New Roman" pitchFamily="18" charset="0"/>
            </a:endParaRPr>
          </a:p>
          <a:p>
            <a:pPr marL="285750" indent="-285750" algn="just">
              <a:buFont typeface="Arial" pitchFamily="34" charset="0"/>
              <a:buChar char="•"/>
            </a:pPr>
            <a:r>
              <a:rPr lang="en-US" sz="1600" dirty="0">
                <a:latin typeface="Times New Roman" pitchFamily="18" charset="0"/>
                <a:cs typeface="Times New Roman" pitchFamily="18" charset="0"/>
              </a:rPr>
              <a:t>Use a gas price estimator tool to determine the optimal gas price for your transaction.</a:t>
            </a:r>
          </a:p>
          <a:p>
            <a:pPr algn="just"/>
            <a:endParaRPr lang="en-US" sz="1600" dirty="0">
              <a:latin typeface="Times New Roman" pitchFamily="18" charset="0"/>
              <a:cs typeface="Times New Roman" pitchFamily="18" charset="0"/>
            </a:endParaRPr>
          </a:p>
          <a:p>
            <a:pPr marL="285750" indent="-285750" algn="just">
              <a:buFont typeface="Arial" pitchFamily="34" charset="0"/>
              <a:buChar char="•"/>
            </a:pPr>
            <a:r>
              <a:rPr lang="en-US" sz="1600" dirty="0">
                <a:latin typeface="Times New Roman" pitchFamily="18" charset="0"/>
                <a:cs typeface="Times New Roman" pitchFamily="18" charset="0"/>
              </a:rPr>
              <a:t>Adjust the gas price in your </a:t>
            </a:r>
            <a:r>
              <a:rPr lang="en-US" sz="1600" dirty="0" err="1">
                <a:latin typeface="Times New Roman" pitchFamily="18" charset="0"/>
                <a:cs typeface="Times New Roman" pitchFamily="18" charset="0"/>
              </a:rPr>
              <a:t>dapp's</a:t>
            </a:r>
            <a:r>
              <a:rPr lang="en-US" sz="1600" dirty="0">
                <a:latin typeface="Times New Roman" pitchFamily="18" charset="0"/>
                <a:cs typeface="Times New Roman" pitchFamily="18" charset="0"/>
              </a:rPr>
              <a:t> contract to match the estimated gas price.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3988" y="527901"/>
            <a:ext cx="3540470" cy="5392132"/>
          </a:xfrm>
          <a:prstGeom prst="rect">
            <a:avLst/>
          </a:prstGeom>
        </p:spPr>
      </p:pic>
    </p:spTree>
    <p:extLst>
      <p:ext uri="{BB962C8B-B14F-4D97-AF65-F5344CB8AC3E}">
        <p14:creationId xmlns:p14="http://schemas.microsoft.com/office/powerpoint/2010/main" val="349164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18335" y="535563"/>
            <a:ext cx="10916044" cy="1446550"/>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Solidity and Smart Contracts in NFT Marketplaces</a:t>
            </a:r>
          </a:p>
          <a:p>
            <a:pPr algn="just"/>
            <a:endParaRPr lang="en-US" sz="2000"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Solidity is a programming language used to write smart contracts, which are self-executing contracts with the terms of the agreement between buyer and seller being directly written into lines of code. Smart contracts are an essential component of NFT marketplaces, as they enable the creation and transfer of unique digital assets in a secure and transparent way.</a:t>
            </a:r>
          </a:p>
        </p:txBody>
      </p:sp>
      <p:sp>
        <p:nvSpPr>
          <p:cNvPr id="2" name="TextBox 1"/>
          <p:cNvSpPr txBox="1"/>
          <p:nvPr/>
        </p:nvSpPr>
        <p:spPr>
          <a:xfrm>
            <a:off x="518335" y="2615012"/>
            <a:ext cx="10916044" cy="2862322"/>
          </a:xfrm>
          <a:prstGeom prst="rect">
            <a:avLst/>
          </a:prstGeom>
          <a:noFill/>
        </p:spPr>
        <p:txBody>
          <a:bodyPr wrap="square" rtlCol="0">
            <a:spAutoFit/>
          </a:bodyPr>
          <a:lstStyle/>
          <a:p>
            <a:pPr algn="just"/>
            <a:r>
              <a:rPr lang="en-US" b="1" dirty="0">
                <a:latin typeface="Times New Roman" pitchFamily="18" charset="0"/>
                <a:cs typeface="Times New Roman" pitchFamily="18" charset="0"/>
              </a:rPr>
              <a:t>Role of Solidity and Smart Contracts in NFT Marketplaces</a:t>
            </a:r>
          </a:p>
          <a:p>
            <a:pPr algn="just"/>
            <a:endParaRPr lang="en-US" b="1"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Solidity and smart contracts play a crucial role in NFT marketplaces by providing a secure and transparent way to create, transfer, and own unique digital assets. Smart contracts enable the creation of unique digital assets, such as art, music, and collectibles, that are stored on a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and can be bought, sold, and traded like any other asset.</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Solidity is used to write the code for smart contracts, which are then deployed on a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This ensures that the terms of the agreement between buyer and seller are directly written into the code, making it impossible for anyone to alter or manipulate the contract once it has been deployed. This level of transparency and security is essential for NFT marketplaces, as it ensures that all transactions are legitimate and that the ownership of digital assets is clearly established.</a:t>
            </a:r>
          </a:p>
          <a:p>
            <a:pPr algn="just"/>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491642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98206" y="555477"/>
            <a:ext cx="4315626" cy="400110"/>
          </a:xfrm>
          <a:prstGeom prst="rect">
            <a:avLst/>
          </a:prstGeom>
          <a:noFill/>
        </p:spPr>
        <p:txBody>
          <a:bodyPr wrap="square" rtlCol="0">
            <a:spAutoFit/>
          </a:bodyPr>
          <a:lstStyle/>
          <a:p>
            <a:r>
              <a:rPr lang="en-US" sz="2000" b="1" dirty="0">
                <a:latin typeface="Times New Roman" pitchFamily="18" charset="0"/>
                <a:cs typeface="Times New Roman" pitchFamily="18" charset="0"/>
              </a:rPr>
              <a:t>Contracts of NFT </a:t>
            </a:r>
            <a:r>
              <a:rPr lang="en-US" sz="2000" b="1" dirty="0" err="1">
                <a:latin typeface="Times New Roman" pitchFamily="18" charset="0"/>
                <a:cs typeface="Times New Roman" pitchFamily="18" charset="0"/>
              </a:rPr>
              <a:t>MarketPlace</a:t>
            </a:r>
            <a:r>
              <a:rPr lang="en-US" sz="2000" b="1" dirty="0">
                <a:latin typeface="Times New Roman" pitchFamily="18" charset="0"/>
                <a:cs typeface="Times New Roman" pitchFamily="18" charset="0"/>
              </a:rPr>
              <a:t> :</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6316" r="14844"/>
          <a:stretch/>
        </p:blipFill>
        <p:spPr>
          <a:xfrm>
            <a:off x="598207" y="1088546"/>
            <a:ext cx="5343778" cy="491516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6168" r="24384"/>
          <a:stretch/>
        </p:blipFill>
        <p:spPr>
          <a:xfrm>
            <a:off x="6250014" y="1088545"/>
            <a:ext cx="5343779" cy="4915169"/>
          </a:xfrm>
          <a:prstGeom prst="rect">
            <a:avLst/>
          </a:prstGeom>
        </p:spPr>
      </p:pic>
    </p:spTree>
    <p:extLst>
      <p:ext uri="{BB962C8B-B14F-4D97-AF65-F5344CB8AC3E}">
        <p14:creationId xmlns:p14="http://schemas.microsoft.com/office/powerpoint/2010/main" val="349164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E48FCC-7334-3B41-8A26-5D59A4614E35}"/>
              </a:ext>
            </a:extLst>
          </p:cNvPr>
          <p:cNvSpPr/>
          <p:nvPr/>
        </p:nvSpPr>
        <p:spPr>
          <a:xfrm>
            <a:off x="338667" y="317500"/>
            <a:ext cx="11514665" cy="6223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8384" y="734533"/>
            <a:ext cx="4896741" cy="400110"/>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ERC721 </a:t>
            </a:r>
            <a:r>
              <a:rPr lang="en-US" sz="2000" b="1" dirty="0" err="1">
                <a:latin typeface="Times New Roman" pitchFamily="18" charset="0"/>
                <a:cs typeface="Times New Roman" pitchFamily="18" charset="0"/>
              </a:rPr>
              <a:t>Tokenformat</a:t>
            </a:r>
            <a:endParaRPr lang="en-US" sz="2000" b="1" dirty="0">
              <a:latin typeface="Times New Roman" pitchFamily="18" charset="0"/>
              <a:cs typeface="Times New Roman" pitchFamily="18" charset="0"/>
            </a:endParaRPr>
          </a:p>
        </p:txBody>
      </p:sp>
      <p:sp>
        <p:nvSpPr>
          <p:cNvPr id="3" name="TextBox 2"/>
          <p:cNvSpPr txBox="1"/>
          <p:nvPr/>
        </p:nvSpPr>
        <p:spPr>
          <a:xfrm>
            <a:off x="538384" y="3776338"/>
            <a:ext cx="5042019" cy="1846659"/>
          </a:xfrm>
          <a:prstGeom prst="rect">
            <a:avLst/>
          </a:prstGeom>
          <a:noFill/>
        </p:spPr>
        <p:txBody>
          <a:bodyPr wrap="square" rtlCol="0">
            <a:spAutoFit/>
          </a:bodyPr>
          <a:lstStyle/>
          <a:p>
            <a:pPr algn="just"/>
            <a:r>
              <a:rPr lang="en-US" b="1" dirty="0">
                <a:latin typeface="Times New Roman" pitchFamily="18" charset="0"/>
                <a:cs typeface="Times New Roman" pitchFamily="18" charset="0"/>
              </a:rPr>
              <a:t>What is ERC721 </a:t>
            </a:r>
            <a:r>
              <a:rPr lang="en-US" b="1" dirty="0" err="1">
                <a:latin typeface="Times New Roman" pitchFamily="18" charset="0"/>
                <a:cs typeface="Times New Roman" pitchFamily="18" charset="0"/>
              </a:rPr>
              <a:t>Tokenformat</a:t>
            </a:r>
            <a:r>
              <a:rPr lang="en-US" b="1" dirty="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ERC721 </a:t>
            </a:r>
            <a:r>
              <a:rPr lang="en-US" sz="1600" dirty="0" err="1">
                <a:latin typeface="Times New Roman" pitchFamily="18" charset="0"/>
                <a:cs typeface="Times New Roman" pitchFamily="18" charset="0"/>
              </a:rPr>
              <a:t>Tokenformat</a:t>
            </a:r>
            <a:r>
              <a:rPr lang="en-US" sz="1600" dirty="0">
                <a:latin typeface="Times New Roman" pitchFamily="18" charset="0"/>
                <a:cs typeface="Times New Roman" pitchFamily="18" charset="0"/>
              </a:rPr>
              <a:t> is a standard for creating unique and valuable digital assets on the </a:t>
            </a:r>
            <a:r>
              <a:rPr lang="en-US" sz="1600" dirty="0" err="1">
                <a:latin typeface="Times New Roman" pitchFamily="18" charset="0"/>
                <a:cs typeface="Times New Roman" pitchFamily="18" charset="0"/>
              </a:rPr>
              <a:t>Ethereum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blockchain</a:t>
            </a:r>
            <a:r>
              <a:rPr lang="en-US" sz="1600" dirty="0">
                <a:latin typeface="Times New Roman" pitchFamily="18" charset="0"/>
                <a:cs typeface="Times New Roman" pitchFamily="18" charset="0"/>
              </a:rPr>
              <a:t>. It allows for the creation of non-fungible tokens (NFTs) that can represent anything from artwork to collectibles to real-world assets.</a:t>
            </a:r>
          </a:p>
        </p:txBody>
      </p:sp>
      <p:sp>
        <p:nvSpPr>
          <p:cNvPr id="5" name="TextBox 4"/>
          <p:cNvSpPr txBox="1"/>
          <p:nvPr/>
        </p:nvSpPr>
        <p:spPr>
          <a:xfrm>
            <a:off x="6802451" y="734533"/>
            <a:ext cx="4777098" cy="2585323"/>
          </a:xfrm>
          <a:prstGeom prst="rect">
            <a:avLst/>
          </a:prstGeom>
          <a:noFill/>
        </p:spPr>
        <p:txBody>
          <a:bodyPr wrap="square" rtlCol="0">
            <a:spAutoFit/>
          </a:bodyPr>
          <a:lstStyle/>
          <a:p>
            <a:pPr algn="just"/>
            <a:r>
              <a:rPr lang="en-US" b="1" dirty="0">
                <a:latin typeface="Times New Roman" pitchFamily="18" charset="0"/>
                <a:cs typeface="Times New Roman" pitchFamily="18" charset="0"/>
              </a:rPr>
              <a:t>Potential Applications</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Art and Collectibles: ERC721 tokens can be used to represent unique digital artwork or collectibles, such as rare digital cards or virtual real estate.</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Real-World Assets: ERC721 tokens can also be used to represent ownership of real-world assets, such as property or vehicles, providing a new way to buy, sell, and trade these assets.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75" y="1440677"/>
            <a:ext cx="4059253" cy="202962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381" y="3538145"/>
            <a:ext cx="4527239" cy="2376800"/>
          </a:xfrm>
          <a:prstGeom prst="rect">
            <a:avLst/>
          </a:prstGeom>
        </p:spPr>
      </p:pic>
    </p:spTree>
    <p:extLst>
      <p:ext uri="{BB962C8B-B14F-4D97-AF65-F5344CB8AC3E}">
        <p14:creationId xmlns:p14="http://schemas.microsoft.com/office/powerpoint/2010/main" val="187760055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1371</TotalTime>
  <Words>3124</Words>
  <Application>Microsoft Office PowerPoint</Application>
  <PresentationFormat>Widescreen</PresentationFormat>
  <Paragraphs>245</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Gill Sans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dell</cp:lastModifiedBy>
  <cp:revision>60</cp:revision>
  <dcterms:created xsi:type="dcterms:W3CDTF">2023-01-23T17:30:07Z</dcterms:created>
  <dcterms:modified xsi:type="dcterms:W3CDTF">2024-05-17T17:39:05Z</dcterms:modified>
</cp:coreProperties>
</file>